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 id="2147483683" r:id="rId3"/>
    <p:sldMasterId id="2147483696" r:id="rId4"/>
  </p:sldMasterIdLst>
  <p:sldIdLst>
    <p:sldId id="580" r:id="rId5"/>
    <p:sldId id="592" r:id="rId6"/>
    <p:sldId id="595" r:id="rId7"/>
    <p:sldId id="596" r:id="rId8"/>
    <p:sldId id="259" r:id="rId9"/>
    <p:sldId id="597" r:id="rId10"/>
    <p:sldId id="607" r:id="rId11"/>
    <p:sldId id="593" r:id="rId12"/>
    <p:sldId id="598" r:id="rId13"/>
    <p:sldId id="599" r:id="rId14"/>
    <p:sldId id="600" r:id="rId15"/>
    <p:sldId id="601" r:id="rId16"/>
    <p:sldId id="602" r:id="rId17"/>
    <p:sldId id="605" r:id="rId18"/>
    <p:sldId id="609" r:id="rId19"/>
    <p:sldId id="608" r:id="rId20"/>
    <p:sldId id="606" r:id="rId21"/>
    <p:sldId id="264" r:id="rId22"/>
    <p:sldId id="265" r:id="rId23"/>
    <p:sldId id="262" r:id="rId24"/>
    <p:sldId id="263" r:id="rId25"/>
    <p:sldId id="603" r:id="rId26"/>
    <p:sldId id="604" r:id="rId27"/>
    <p:sldId id="594" r:id="rId28"/>
    <p:sldId id="526"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 Paugh" initials="JP" lastIdx="1" clrIdx="0">
    <p:extLst>
      <p:ext uri="{19B8F6BF-5375-455C-9EA6-DF929625EA0E}">
        <p15:presenceInfo xmlns:p15="http://schemas.microsoft.com/office/powerpoint/2012/main" userId="63753791bbb5494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92"/>
    <p:restoredTop sz="94586"/>
  </p:normalViewPr>
  <p:slideViewPr>
    <p:cSldViewPr snapToGrid="0" snapToObjects="1">
      <p:cViewPr>
        <p:scale>
          <a:sx n="98" d="100"/>
          <a:sy n="98" d="100"/>
        </p:scale>
        <p:origin x="2328" y="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8" Type="http://schemas.openxmlformats.org/officeDocument/2006/relationships/slide" Target="slides/slide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9-10T23:39:36.123" idx="1">
    <p:pos x="10" y="10"/>
    <p:text/>
    <p:extLst>
      <p:ext uri="{C676402C-5697-4E1C-873F-D02D1690AC5C}">
        <p15:threadingInfo xmlns:p15="http://schemas.microsoft.com/office/powerpoint/2012/main" timeZoneBias="30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044577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205208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763439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828800"/>
            <a:ext cx="7772400" cy="900546"/>
          </a:xfrm>
        </p:spPr>
        <p:txBody>
          <a:bodyPr anchor="b"/>
          <a:lstStyle>
            <a:lvl1pPr algn="l">
              <a:defRPr/>
            </a:lvl1pPr>
          </a:lstStyle>
          <a:p>
            <a:r>
              <a:rPr lang="en-US" dirty="0"/>
              <a:t>Click To Edit Master Title Style</a:t>
            </a:r>
          </a:p>
        </p:txBody>
      </p:sp>
      <p:cxnSp>
        <p:nvCxnSpPr>
          <p:cNvPr id="8" name="Straight Connector 7"/>
          <p:cNvCxnSpPr/>
          <p:nvPr userDrawn="1"/>
        </p:nvCxnSpPr>
        <p:spPr>
          <a:xfrm>
            <a:off x="685800" y="28194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hasCustomPrompt="1"/>
          </p:nvPr>
        </p:nvSpPr>
        <p:spPr>
          <a:xfrm>
            <a:off x="685800" y="2895600"/>
            <a:ext cx="6400800" cy="1752600"/>
          </a:xfrm>
        </p:spPr>
        <p:txBody>
          <a:bodyPr/>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9"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88330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497264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p:spPr>
        <p:txBody>
          <a:bodyPr anchor="t"/>
          <a:lstStyle>
            <a:lvl1pPr algn="l">
              <a:defRPr sz="4000" b="0" cap="none"/>
            </a:lvl1pPr>
          </a:lstStyle>
          <a:p>
            <a:r>
              <a:rPr lang="en-US" dirty="0"/>
              <a:t>Click To Edit Master Title Style</a:t>
            </a:r>
          </a:p>
        </p:txBody>
      </p:sp>
      <p:sp>
        <p:nvSpPr>
          <p:cNvPr id="3" name="Text Placeholder 2"/>
          <p:cNvSpPr>
            <a:spLocks noGrp="1"/>
          </p:cNvSpPr>
          <p:nvPr>
            <p:ph type="body" idx="1" hasCustomPrompt="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cxnSp>
        <p:nvCxnSpPr>
          <p:cNvPr id="7" name="Straight Connector 6"/>
          <p:cNvCxnSpPr/>
          <p:nvPr userDrawn="1"/>
        </p:nvCxnSpPr>
        <p:spPr>
          <a:xfrm>
            <a:off x="722313" y="4406900"/>
            <a:ext cx="7772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47370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3200"/>
            </a:lvl1pPr>
            <a:lvl2pPr>
              <a:defRPr sz="2800"/>
            </a:lvl2pPr>
            <a:lvl3pPr>
              <a:defRPr sz="2400"/>
            </a:lvl3pPr>
            <a:lvl4pPr>
              <a:defRPr sz="20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24331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417638"/>
            <a:ext cx="4040188"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90800"/>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417638"/>
            <a:ext cx="4041775" cy="906462"/>
          </a:xfrm>
        </p:spPr>
        <p:txBody>
          <a:bodyPr anchor="b">
            <a:no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66981" y="2590800"/>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47599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2512141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with Horizontal Ru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cxnSp>
        <p:nvCxnSpPr>
          <p:cNvPr id="3" name="Straight Connector 2"/>
          <p:cNvCxnSpPr/>
          <p:nvPr userDrawn="1"/>
        </p:nvCxnSpPr>
        <p:spPr>
          <a:xfrm>
            <a:off x="457200" y="1293970"/>
            <a:ext cx="82296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61534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0939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937408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2" name="Picture 2" descr="C:\Users\njones\Dropbox (2U)\Work\Designing Slides\SMU\Design Brief\logo\logo_datasci_SMU.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04801" y="6400800"/>
            <a:ext cx="1761005" cy="15544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a:spLocks noGrp="1"/>
          </p:cNvSpPr>
          <p:nvPr>
            <p:ph type="title" hasCustomPrompt="1"/>
          </p:nvPr>
        </p:nvSpPr>
        <p:spPr>
          <a:xfrm>
            <a:off x="457200" y="228600"/>
            <a:ext cx="8229600" cy="1143000"/>
          </a:xfrm>
        </p:spPr>
        <p:txBody>
          <a:bodyPr/>
          <a:lstStyle/>
          <a:p>
            <a:r>
              <a:rPr lang="en-US" dirty="0"/>
              <a:t>Click To Edit Master Title Style</a:t>
            </a:r>
          </a:p>
        </p:txBody>
      </p:sp>
    </p:spTree>
    <p:extLst>
      <p:ext uri="{BB962C8B-B14F-4D97-AF65-F5344CB8AC3E}">
        <p14:creationId xmlns:p14="http://schemas.microsoft.com/office/powerpoint/2010/main" val="23341768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pic>
        <p:nvPicPr>
          <p:cNvPr id="5" name="Picture 4" descr="C:\Users\njones\Dropbox (2U)\Work\Designing Slides\SMU\Design Brief\logo\logo_datasci_SMU.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71600" y="2778677"/>
            <a:ext cx="6503987" cy="574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65429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Front view of a red Ducati motorcycle"/>
          <p:cNvSpPr>
            <a:spLocks noGrp="1"/>
          </p:cNvSpPr>
          <p:nvPr>
            <p:ph type="pic" sz="half" idx="21"/>
          </p:nvPr>
        </p:nvSpPr>
        <p:spPr>
          <a:xfrm>
            <a:off x="4430571" y="1616892"/>
            <a:ext cx="4407463" cy="5223659"/>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252413" y="1917700"/>
            <a:ext cx="4143375" cy="4432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056269638"/>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436346" y="1788454"/>
            <a:ext cx="6270922" cy="2098226"/>
          </a:xfrm>
        </p:spPr>
        <p:txBody>
          <a:bodyPr anchor="b">
            <a:noAutofit/>
          </a:bodyPr>
          <a:lstStyle>
            <a:lvl1pPr algn="ctr">
              <a:defRPr sz="54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009930" y="3956280"/>
            <a:ext cx="5123755" cy="1086237"/>
          </a:xfrm>
        </p:spPr>
        <p:txBody>
          <a:bodyPr>
            <a:normAutofit/>
          </a:bodyPr>
          <a:lstStyle>
            <a:lvl1pPr marL="0" indent="0" algn="ctr">
              <a:lnSpc>
                <a:spcPct val="112000"/>
              </a:lnSpc>
              <a:spcBef>
                <a:spcPts val="0"/>
              </a:spcBef>
              <a:spcAft>
                <a:spcPts val="0"/>
              </a:spcAft>
              <a:buNone/>
              <a:defRPr sz="1725"/>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564644" y="6453386"/>
            <a:ext cx="1205958" cy="404614"/>
          </a:xfrm>
        </p:spPr>
        <p:txBody>
          <a:bodyPr/>
          <a:lstStyle>
            <a:lvl1pPr>
              <a:defRPr baseline="0">
                <a:solidFill>
                  <a:schemeClr val="tx2"/>
                </a:solidFill>
              </a:defRPr>
            </a:lvl1pPr>
          </a:lstStyle>
          <a:p>
            <a:fld id="{6DED35F0-A78C-4262-8F33-2F3CB7BAC95E}" type="datetimeFigureOut">
              <a:rPr lang="fr-FR" smtClean="0"/>
              <a:t>20/01/2025</a:t>
            </a:fld>
            <a:endParaRPr lang="fr-FR"/>
          </a:p>
        </p:txBody>
      </p:sp>
      <p:sp>
        <p:nvSpPr>
          <p:cNvPr id="5" name="Footer Placeholder 4"/>
          <p:cNvSpPr>
            <a:spLocks noGrp="1"/>
          </p:cNvSpPr>
          <p:nvPr>
            <p:ph type="ftr" sz="quarter" idx="11"/>
          </p:nvPr>
        </p:nvSpPr>
        <p:spPr>
          <a:xfrm>
            <a:off x="1938041" y="6453386"/>
            <a:ext cx="5267533" cy="404614"/>
          </a:xfrm>
        </p:spPr>
        <p:txBody>
          <a:bodyPr/>
          <a:lstStyle>
            <a:lvl1pPr algn="ctr">
              <a:defRPr baseline="0">
                <a:solidFill>
                  <a:schemeClr val="tx2"/>
                </a:solidFill>
              </a:defRPr>
            </a:lvl1pPr>
          </a:lstStyle>
          <a:p>
            <a:endParaRPr lang="fr-FR"/>
          </a:p>
        </p:txBody>
      </p:sp>
      <p:sp>
        <p:nvSpPr>
          <p:cNvPr id="6" name="Slide Number Placeholder 5"/>
          <p:cNvSpPr>
            <a:spLocks noGrp="1"/>
          </p:cNvSpPr>
          <p:nvPr>
            <p:ph type="sldNum" sz="quarter" idx="12"/>
          </p:nvPr>
        </p:nvSpPr>
        <p:spPr>
          <a:xfrm>
            <a:off x="7373012" y="6453386"/>
            <a:ext cx="1197219" cy="404614"/>
          </a:xfrm>
        </p:spPr>
        <p:txBody>
          <a:bodyPr/>
          <a:lstStyle>
            <a:lvl1pPr>
              <a:defRPr baseline="0">
                <a:solidFill>
                  <a:schemeClr val="tx2"/>
                </a:solidFill>
              </a:defRPr>
            </a:lvl1pPr>
          </a:lstStyle>
          <a:p>
            <a:fld id="{9C267475-5273-4C2F-BE12-5F26D3D3FE94}" type="slidenum">
              <a:rPr lang="fr-FR" smtClean="0"/>
              <a:t>‹#›</a:t>
            </a:fld>
            <a:endParaRPr lang="fr-FR"/>
          </a:p>
        </p:txBody>
      </p:sp>
      <p:grpSp>
        <p:nvGrpSpPr>
          <p:cNvPr id="7" name="Group 6"/>
          <p:cNvGrpSpPr/>
          <p:nvPr/>
        </p:nvGrpSpPr>
        <p:grpSpPr>
          <a:xfrm>
            <a:off x="564644" y="744470"/>
            <a:ext cx="8005588"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940724398"/>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ED35F0-A78C-4262-8F33-2F3CB7BAC95E}" type="datetimeFigureOut">
              <a:rPr lang="fr-FR" smtClean="0"/>
              <a:t>20/01/2025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9C267475-5273-4C2F-BE12-5F26D3D3FE94}" type="slidenum">
              <a:rPr lang="fr-FR" smtClean="0"/>
              <a:t>‹#›</a:t>
            </a:fld>
            <a:endParaRPr lang="fr-FR"/>
          </a:p>
        </p:txBody>
      </p:sp>
    </p:spTree>
    <p:extLst>
      <p:ext uri="{BB962C8B-B14F-4D97-AF65-F5344CB8AC3E}">
        <p14:creationId xmlns:p14="http://schemas.microsoft.com/office/powerpoint/2010/main" val="40303473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73769" y="1301361"/>
            <a:ext cx="7209728" cy="2852737"/>
          </a:xfrm>
        </p:spPr>
        <p:txBody>
          <a:bodyPr anchor="b">
            <a:normAutofit/>
          </a:bodyPr>
          <a:lstStyle>
            <a:lvl1pPr algn="r">
              <a:defRPr sz="54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573769" y="4216328"/>
            <a:ext cx="7209728" cy="1143324"/>
          </a:xfrm>
        </p:spPr>
        <p:txBody>
          <a:bodyPr/>
          <a:lstStyle>
            <a:lvl1pPr marL="0" indent="0" algn="r">
              <a:lnSpc>
                <a:spcPct val="112000"/>
              </a:lnSpc>
              <a:spcBef>
                <a:spcPts val="0"/>
              </a:spcBef>
              <a:spcAft>
                <a:spcPts val="0"/>
              </a:spcAft>
              <a:buNone/>
              <a:defRPr sz="1800">
                <a:solidFill>
                  <a:schemeClr val="tx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4181" y="6453386"/>
            <a:ext cx="1216807" cy="404614"/>
          </a:xfrm>
        </p:spPr>
        <p:txBody>
          <a:bodyPr/>
          <a:lstStyle>
            <a:lvl1pPr>
              <a:defRPr>
                <a:solidFill>
                  <a:schemeClr val="tx2"/>
                </a:solidFill>
              </a:defRPr>
            </a:lvl1pPr>
          </a:lstStyle>
          <a:p>
            <a:fld id="{6DED35F0-A78C-4262-8F33-2F3CB7BAC95E}" type="datetimeFigureOut">
              <a:rPr lang="fr-FR" smtClean="0"/>
              <a:t>20/01/2025</a:t>
            </a:fld>
            <a:endParaRPr lang="fr-FR"/>
          </a:p>
        </p:txBody>
      </p:sp>
      <p:sp>
        <p:nvSpPr>
          <p:cNvPr id="5" name="Footer Placeholder 4"/>
          <p:cNvSpPr>
            <a:spLocks noGrp="1"/>
          </p:cNvSpPr>
          <p:nvPr>
            <p:ph type="ftr" sz="quarter" idx="11"/>
          </p:nvPr>
        </p:nvSpPr>
        <p:spPr>
          <a:xfrm>
            <a:off x="1938234" y="6453386"/>
            <a:ext cx="5267533" cy="404614"/>
          </a:xfrm>
        </p:spPr>
        <p:txBody>
          <a:bodyPr/>
          <a:lstStyle>
            <a:lvl1pPr algn="ctr">
              <a:defRPr>
                <a:solidFill>
                  <a:schemeClr val="tx2"/>
                </a:solidFill>
              </a:defRPr>
            </a:lvl1pPr>
          </a:lstStyle>
          <a:p>
            <a:endParaRPr lang="fr-FR"/>
          </a:p>
        </p:txBody>
      </p:sp>
      <p:sp>
        <p:nvSpPr>
          <p:cNvPr id="6" name="Slide Number Placeholder 5"/>
          <p:cNvSpPr>
            <a:spLocks noGrp="1"/>
          </p:cNvSpPr>
          <p:nvPr>
            <p:ph type="sldNum" sz="quarter" idx="12"/>
          </p:nvPr>
        </p:nvSpPr>
        <p:spPr>
          <a:xfrm>
            <a:off x="7373012" y="6453386"/>
            <a:ext cx="1197219" cy="404614"/>
          </a:xfrm>
        </p:spPr>
        <p:txBody>
          <a:bodyPr/>
          <a:lstStyle>
            <a:lvl1pPr>
              <a:defRPr>
                <a:solidFill>
                  <a:schemeClr val="tx2"/>
                </a:solidFill>
              </a:defRPr>
            </a:lvl1pPr>
          </a:lstStyle>
          <a:p>
            <a:fld id="{9C267475-5273-4C2F-BE12-5F26D3D3FE94}" type="slidenum">
              <a:rPr lang="fr-FR" smtClean="0"/>
              <a:t>‹#›</a:t>
            </a:fld>
            <a:endParaRPr lang="fr-FR"/>
          </a:p>
        </p:txBody>
      </p:sp>
      <p:sp>
        <p:nvSpPr>
          <p:cNvPr id="7" name="Freeform 6" title="Crop Mark"/>
          <p:cNvSpPr/>
          <p:nvPr/>
        </p:nvSpPr>
        <p:spPr bwMode="auto">
          <a:xfrm>
            <a:off x="6113972" y="1685652"/>
            <a:ext cx="2456260"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304275934"/>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028700" y="2286000"/>
            <a:ext cx="3335840"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94052" y="2286000"/>
            <a:ext cx="3335840"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DED35F0-A78C-4262-8F33-2F3CB7BAC95E}" type="datetimeFigureOut">
              <a:rPr lang="fr-FR" smtClean="0"/>
              <a:t>20/01/2025</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9C267475-5273-4C2F-BE12-5F26D3D3FE94}" type="slidenum">
              <a:rPr lang="fr-FR" smtClean="0"/>
              <a:t>‹#›</a:t>
            </a:fld>
            <a:endParaRPr lang="fr-FR"/>
          </a:p>
        </p:txBody>
      </p:sp>
    </p:spTree>
    <p:extLst>
      <p:ext uri="{BB962C8B-B14F-4D97-AF65-F5344CB8AC3E}">
        <p14:creationId xmlns:p14="http://schemas.microsoft.com/office/powerpoint/2010/main" val="27975222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28700" y="685800"/>
            <a:ext cx="72009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28700" y="2340864"/>
            <a:ext cx="3332988" cy="823912"/>
          </a:xfrm>
        </p:spPr>
        <p:txBody>
          <a:bodyPr anchor="b">
            <a:noAutofit/>
          </a:bodyPr>
          <a:lstStyle>
            <a:lvl1pPr marL="0" indent="0">
              <a:lnSpc>
                <a:spcPct val="84000"/>
              </a:lnSpc>
              <a:spcBef>
                <a:spcPts val="0"/>
              </a:spcBef>
              <a:spcAft>
                <a:spcPts val="0"/>
              </a:spcAft>
              <a:buNone/>
              <a:defRPr sz="225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28700" y="3305208"/>
            <a:ext cx="3332988"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93761" y="2340864"/>
            <a:ext cx="3332988" cy="823912"/>
          </a:xfrm>
        </p:spPr>
        <p:txBody>
          <a:bodyPr anchor="b">
            <a:noAutofit/>
          </a:bodyPr>
          <a:lstStyle>
            <a:lvl1pPr marL="0" indent="0">
              <a:lnSpc>
                <a:spcPct val="84000"/>
              </a:lnSpc>
              <a:spcBef>
                <a:spcPts val="0"/>
              </a:spcBef>
              <a:spcAft>
                <a:spcPts val="0"/>
              </a:spcAft>
              <a:buNone/>
              <a:defRPr sz="2250" b="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93761" y="3305208"/>
            <a:ext cx="3332988"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DED35F0-A78C-4262-8F33-2F3CB7BAC95E}" type="datetimeFigureOut">
              <a:rPr lang="fr-FR" smtClean="0"/>
              <a:t>20/01/2025</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9C267475-5273-4C2F-BE12-5F26D3D3FE94}" type="slidenum">
              <a:rPr lang="fr-FR" smtClean="0"/>
              <a:t>‹#›</a:t>
            </a:fld>
            <a:endParaRPr lang="fr-FR"/>
          </a:p>
        </p:txBody>
      </p:sp>
    </p:spTree>
    <p:extLst>
      <p:ext uri="{BB962C8B-B14F-4D97-AF65-F5344CB8AC3E}">
        <p14:creationId xmlns:p14="http://schemas.microsoft.com/office/powerpoint/2010/main" val="10231546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DED35F0-A78C-4262-8F33-2F3CB7BAC95E}" type="datetimeFigureOut">
              <a:rPr lang="fr-FR" smtClean="0"/>
              <a:t>20/01/2025</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9C267475-5273-4C2F-BE12-5F26D3D3FE94}" type="slidenum">
              <a:rPr lang="fr-FR" smtClean="0"/>
              <a:t>‹#›</a:t>
            </a:fld>
            <a:endParaRPr lang="fr-FR"/>
          </a:p>
        </p:txBody>
      </p:sp>
    </p:spTree>
    <p:extLst>
      <p:ext uri="{BB962C8B-B14F-4D97-AF65-F5344CB8AC3E}">
        <p14:creationId xmlns:p14="http://schemas.microsoft.com/office/powerpoint/2010/main" val="211352752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ED35F0-A78C-4262-8F33-2F3CB7BAC95E}" type="datetimeFigureOut">
              <a:rPr lang="fr-FR" smtClean="0"/>
              <a:t>20/01/2025</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9C267475-5273-4C2F-BE12-5F26D3D3FE94}" type="slidenum">
              <a:rPr lang="fr-FR" smtClean="0"/>
              <a:t>‹#›</a:t>
            </a:fld>
            <a:endParaRPr lang="fr-FR"/>
          </a:p>
        </p:txBody>
      </p:sp>
    </p:spTree>
    <p:extLst>
      <p:ext uri="{BB962C8B-B14F-4D97-AF65-F5344CB8AC3E}">
        <p14:creationId xmlns:p14="http://schemas.microsoft.com/office/powerpoint/2010/main" val="24561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223589-D1FE-5045-809F-56B69D3AD8BF}" type="datetimeFigureOut">
              <a:rPr lang="en-US" smtClean="0"/>
              <a:t>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083865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Autofit/>
          </a:bodyPr>
          <a:lstStyle>
            <a:lvl1pPr>
              <a:lnSpc>
                <a:spcPct val="84000"/>
              </a:lnSpc>
              <a:defRPr sz="36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4692015" y="685801"/>
            <a:ext cx="3909060" cy="5175250"/>
          </a:xfrm>
        </p:spPr>
        <p:txBody>
          <a:bodyPr/>
          <a:lstStyle>
            <a:lvl1pPr>
              <a:defRPr sz="1500"/>
            </a:lvl1pPr>
            <a:lvl2pPr>
              <a:defRPr sz="1500"/>
            </a:lvl2pPr>
            <a:lvl3pPr>
              <a:defRPr sz="1350"/>
            </a:lvl3pPr>
            <a:lvl4pPr>
              <a:defRPr sz="135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2925" y="2856344"/>
            <a:ext cx="2891790" cy="3011056"/>
          </a:xfrm>
        </p:spPr>
        <p:txBody>
          <a:bodyPr/>
          <a:lstStyle>
            <a:lvl1pPr marL="0" indent="0">
              <a:lnSpc>
                <a:spcPct val="113000"/>
              </a:lnSpc>
              <a:spcBef>
                <a:spcPts val="0"/>
              </a:spcBef>
              <a:spcAft>
                <a:spcPts val="1125"/>
              </a:spcAft>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6DED35F0-A78C-4262-8F33-2F3CB7BAC95E}" type="datetimeFigureOut">
              <a:rPr lang="fr-FR" smtClean="0"/>
              <a:t>20/01/2025</a:t>
            </a:fld>
            <a:endParaRPr lang="fr-FR"/>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fr-FR"/>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9C267475-5273-4C2F-BE12-5F26D3D3FE94}" type="slidenum">
              <a:rPr lang="fr-FR" smtClean="0"/>
              <a:t>‹#›</a:t>
            </a:fld>
            <a:endParaRPr lang="fr-FR"/>
          </a:p>
        </p:txBody>
      </p:sp>
      <p:sp>
        <p:nvSpPr>
          <p:cNvPr id="9" name="Rectangle 8"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394899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397764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2925" y="685800"/>
            <a:ext cx="2891790" cy="2157884"/>
          </a:xfrm>
        </p:spPr>
        <p:txBody>
          <a:bodyPr anchor="t">
            <a:normAutofit/>
          </a:bodyPr>
          <a:lstStyle>
            <a:lvl1pPr>
              <a:lnSpc>
                <a:spcPct val="84000"/>
              </a:lnSpc>
              <a:defRPr sz="36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4149090" y="1"/>
            <a:ext cx="4994910" cy="6857999"/>
          </a:xfrm>
        </p:spPr>
        <p:txBody>
          <a:bodyPr anchor="t">
            <a:normAutofit/>
          </a:bodyPr>
          <a:lstStyle>
            <a:lvl1pPr marL="0" indent="0">
              <a:buNone/>
              <a:defRPr sz="1500"/>
            </a:lvl1pPr>
            <a:lvl2pPr marL="342900" indent="0">
              <a:buNone/>
              <a:defRPr sz="1500"/>
            </a:lvl2pPr>
            <a:lvl3pPr marL="685800" indent="0">
              <a:buNone/>
              <a:defRPr sz="15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42925" y="2855968"/>
            <a:ext cx="2891790" cy="3011432"/>
          </a:xfrm>
        </p:spPr>
        <p:txBody>
          <a:bodyPr/>
          <a:lstStyle>
            <a:lvl1pPr marL="0" indent="0">
              <a:lnSpc>
                <a:spcPct val="113000"/>
              </a:lnSpc>
              <a:spcBef>
                <a:spcPts val="0"/>
              </a:spcBef>
              <a:spcAft>
                <a:spcPts val="1125"/>
              </a:spcAft>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42925" y="6453386"/>
            <a:ext cx="903429" cy="404614"/>
          </a:xfrm>
        </p:spPr>
        <p:txBody>
          <a:bodyPr/>
          <a:lstStyle>
            <a:lvl1pPr>
              <a:defRPr>
                <a:solidFill>
                  <a:schemeClr val="tx2"/>
                </a:solidFill>
              </a:defRPr>
            </a:lvl1pPr>
          </a:lstStyle>
          <a:p>
            <a:fld id="{6DED35F0-A78C-4262-8F33-2F3CB7BAC95E}" type="datetimeFigureOut">
              <a:rPr lang="fr-FR" smtClean="0"/>
              <a:t>20/01/2025</a:t>
            </a:fld>
            <a:endParaRPr lang="fr-FR"/>
          </a:p>
        </p:txBody>
      </p:sp>
      <p:sp>
        <p:nvSpPr>
          <p:cNvPr id="6" name="Footer Placeholder 5"/>
          <p:cNvSpPr>
            <a:spLocks noGrp="1"/>
          </p:cNvSpPr>
          <p:nvPr>
            <p:ph type="ftr" sz="quarter" idx="11"/>
          </p:nvPr>
        </p:nvSpPr>
        <p:spPr>
          <a:xfrm>
            <a:off x="1654459" y="6453386"/>
            <a:ext cx="1780256" cy="404614"/>
          </a:xfrm>
        </p:spPr>
        <p:txBody>
          <a:bodyPr/>
          <a:lstStyle>
            <a:lvl1pPr>
              <a:defRPr>
                <a:solidFill>
                  <a:schemeClr val="tx2"/>
                </a:solidFill>
              </a:defRPr>
            </a:lvl1pPr>
          </a:lstStyle>
          <a:p>
            <a:endParaRPr lang="fr-FR"/>
          </a:p>
        </p:txBody>
      </p:sp>
      <p:sp>
        <p:nvSpPr>
          <p:cNvPr id="7" name="Slide Number Placeholder 6"/>
          <p:cNvSpPr>
            <a:spLocks noGrp="1"/>
          </p:cNvSpPr>
          <p:nvPr>
            <p:ph type="sldNum" sz="quarter" idx="12"/>
          </p:nvPr>
        </p:nvSpPr>
        <p:spPr>
          <a:xfrm>
            <a:off x="7412355" y="6453386"/>
            <a:ext cx="1197219" cy="404614"/>
          </a:xfrm>
        </p:spPr>
        <p:txBody>
          <a:bodyPr/>
          <a:lstStyle>
            <a:lvl1pPr>
              <a:defRPr>
                <a:solidFill>
                  <a:schemeClr val="tx2"/>
                </a:solidFill>
              </a:defRPr>
            </a:lvl1pPr>
          </a:lstStyle>
          <a:p>
            <a:fld id="{9C267475-5273-4C2F-BE12-5F26D3D3FE94}" type="slidenum">
              <a:rPr lang="fr-FR" smtClean="0"/>
              <a:t>‹#›</a:t>
            </a:fld>
            <a:endParaRPr lang="fr-FR"/>
          </a:p>
        </p:txBody>
      </p:sp>
      <p:sp>
        <p:nvSpPr>
          <p:cNvPr id="9" name="Rectangle 8" title="Divider Bar"/>
          <p:cNvSpPr/>
          <p:nvPr/>
        </p:nvSpPr>
        <p:spPr>
          <a:xfrm>
            <a:off x="3977640"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039917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028700" y="2295526"/>
            <a:ext cx="72009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ED35F0-A78C-4262-8F33-2F3CB7BAC95E}" type="datetimeFigureOut">
              <a:rPr lang="fr-FR" smtClean="0"/>
              <a:t>20/01/2025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9C267475-5273-4C2F-BE12-5F26D3D3FE94}" type="slidenum">
              <a:rPr lang="fr-FR" smtClean="0"/>
              <a:t>‹#›</a:t>
            </a:fld>
            <a:endParaRPr lang="fr-FR"/>
          </a:p>
        </p:txBody>
      </p:sp>
    </p:spTree>
    <p:extLst>
      <p:ext uri="{BB962C8B-B14F-4D97-AF65-F5344CB8AC3E}">
        <p14:creationId xmlns:p14="http://schemas.microsoft.com/office/powerpoint/2010/main" val="40592575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97421" y="624156"/>
            <a:ext cx="1174325"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28700" y="624156"/>
            <a:ext cx="613473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ED35F0-A78C-4262-8F33-2F3CB7BAC95E}" type="datetimeFigureOut">
              <a:rPr lang="fr-FR" smtClean="0"/>
              <a:t>20/01/2025</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9C267475-5273-4C2F-BE12-5F26D3D3FE94}" type="slidenum">
              <a:rPr lang="fr-FR" smtClean="0"/>
              <a:t>‹#›</a:t>
            </a:fld>
            <a:endParaRPr lang="fr-FR"/>
          </a:p>
        </p:txBody>
      </p:sp>
    </p:spTree>
    <p:extLst>
      <p:ext uri="{BB962C8B-B14F-4D97-AF65-F5344CB8AC3E}">
        <p14:creationId xmlns:p14="http://schemas.microsoft.com/office/powerpoint/2010/main" val="23841908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252412" y="1435100"/>
            <a:ext cx="8643938" cy="2279650"/>
          </a:xfrm>
          <a:prstGeom prst="rect">
            <a:avLst/>
          </a:prstGeom>
        </p:spPr>
        <p:txBody>
          <a:bodyPr anchor="b"/>
          <a:lstStyle>
            <a:lvl1pPr algn="ctr"/>
          </a:lstStyle>
          <a:p>
            <a:r>
              <a:t>Title Text</a:t>
            </a:r>
          </a:p>
        </p:txBody>
      </p:sp>
      <p:sp>
        <p:nvSpPr>
          <p:cNvPr id="12" name="Body Level One…"/>
          <p:cNvSpPr txBox="1">
            <a:spLocks noGrp="1"/>
          </p:cNvSpPr>
          <p:nvPr>
            <p:ph type="body" sz="quarter" idx="1"/>
          </p:nvPr>
        </p:nvSpPr>
        <p:spPr>
          <a:xfrm>
            <a:off x="252412" y="3708400"/>
            <a:ext cx="8643938" cy="90805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368597454"/>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Profile view of a red Ducati motorcycle"/>
          <p:cNvSpPr>
            <a:spLocks noGrp="1"/>
          </p:cNvSpPr>
          <p:nvPr>
            <p:ph type="pic" idx="21"/>
          </p:nvPr>
        </p:nvSpPr>
        <p:spPr>
          <a:xfrm>
            <a:off x="1605291" y="-844215"/>
            <a:ext cx="5936196" cy="5924551"/>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895350" y="4864100"/>
            <a:ext cx="7358063" cy="901700"/>
          </a:xfrm>
          <a:prstGeom prst="rect">
            <a:avLst/>
          </a:prstGeom>
        </p:spPr>
        <p:txBody>
          <a:bodyPr/>
          <a:lstStyle>
            <a:lvl1pPr algn="ctr"/>
          </a:lstStyle>
          <a:p>
            <a:r>
              <a:t>Title Text</a:t>
            </a:r>
          </a:p>
        </p:txBody>
      </p:sp>
      <p:sp>
        <p:nvSpPr>
          <p:cNvPr id="22" name="Body Level One…"/>
          <p:cNvSpPr txBox="1">
            <a:spLocks noGrp="1"/>
          </p:cNvSpPr>
          <p:nvPr>
            <p:ph type="body" sz="quarter" idx="1"/>
          </p:nvPr>
        </p:nvSpPr>
        <p:spPr>
          <a:xfrm>
            <a:off x="895350" y="5759450"/>
            <a:ext cx="7358063" cy="80010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85381160"/>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252412" y="2286000"/>
            <a:ext cx="8643938" cy="2279650"/>
          </a:xfrm>
          <a:prstGeom prst="rect">
            <a:avLst/>
          </a:prstGeom>
        </p:spPr>
        <p:txBody>
          <a:bodyPr/>
          <a:lstStyle>
            <a:lvl1pPr algn="ct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713564072"/>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Front view of a red Ducati motorcycle"/>
          <p:cNvSpPr>
            <a:spLocks noGrp="1"/>
          </p:cNvSpPr>
          <p:nvPr>
            <p:ph type="pic" idx="21"/>
          </p:nvPr>
        </p:nvSpPr>
        <p:spPr>
          <a:xfrm>
            <a:off x="3971423" y="755650"/>
            <a:ext cx="5116809" cy="6064366"/>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252413" y="717550"/>
            <a:ext cx="4143375" cy="2730500"/>
          </a:xfrm>
          <a:prstGeom prst="rect">
            <a:avLst/>
          </a:prstGeom>
        </p:spPr>
        <p:txBody>
          <a:bodyPr anchor="b"/>
          <a:lstStyle>
            <a:lvl1pPr algn="ctr"/>
          </a:lstStyle>
          <a:p>
            <a:r>
              <a:t>Title Text</a:t>
            </a:r>
          </a:p>
        </p:txBody>
      </p:sp>
      <p:sp>
        <p:nvSpPr>
          <p:cNvPr id="40" name="Body Level One…"/>
          <p:cNvSpPr txBox="1">
            <a:spLocks noGrp="1"/>
          </p:cNvSpPr>
          <p:nvPr>
            <p:ph type="body" sz="quarter" idx="1"/>
          </p:nvPr>
        </p:nvSpPr>
        <p:spPr>
          <a:xfrm>
            <a:off x="252413" y="3435350"/>
            <a:ext cx="4143375" cy="273050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260828771"/>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04360178"/>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marL="276225" indent="-276225">
              <a:lnSpc>
                <a:spcPct val="120000"/>
              </a:lnSpc>
              <a:spcBef>
                <a:spcPts val="2438"/>
              </a:spcBef>
              <a:defRPr sz="2400"/>
            </a:lvl1pPr>
            <a:lvl2pPr marL="552450" indent="-276225">
              <a:lnSpc>
                <a:spcPct val="120000"/>
              </a:lnSpc>
              <a:spcBef>
                <a:spcPts val="2438"/>
              </a:spcBef>
              <a:defRPr sz="2400"/>
            </a:lvl2pPr>
            <a:lvl3pPr marL="828675" indent="-276225">
              <a:lnSpc>
                <a:spcPct val="120000"/>
              </a:lnSpc>
              <a:spcBef>
                <a:spcPts val="2438"/>
              </a:spcBef>
              <a:defRPr sz="2400"/>
            </a:lvl3pPr>
            <a:lvl4pPr marL="1104900" indent="-276225">
              <a:lnSpc>
                <a:spcPct val="120000"/>
              </a:lnSpc>
              <a:spcBef>
                <a:spcPts val="2438"/>
              </a:spcBef>
              <a:defRPr sz="2400"/>
            </a:lvl4pPr>
            <a:lvl5pPr marL="1381125" indent="-276225">
              <a:lnSpc>
                <a:spcPct val="120000"/>
              </a:lnSpc>
              <a:spcBef>
                <a:spcPts val="2438"/>
              </a:spcBef>
              <a:defRPr sz="2400"/>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72090154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223589-D1FE-5045-809F-56B69D3AD8BF}" type="datetimeFigureOut">
              <a:rPr lang="en-US" smtClean="0"/>
              <a:t>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81320364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Front view of a red Ducati motorcycle"/>
          <p:cNvSpPr>
            <a:spLocks noGrp="1"/>
          </p:cNvSpPr>
          <p:nvPr>
            <p:ph type="pic" sz="half" idx="21"/>
          </p:nvPr>
        </p:nvSpPr>
        <p:spPr>
          <a:xfrm>
            <a:off x="4430571" y="1616892"/>
            <a:ext cx="4407463" cy="5223659"/>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252413" y="1917700"/>
            <a:ext cx="4143375" cy="4432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569979998"/>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538162" y="533400"/>
            <a:ext cx="8062913" cy="5778500"/>
          </a:xfrm>
          <a:prstGeom prst="rect">
            <a:avLst/>
          </a:prstGeom>
        </p:spPr>
        <p:txBody>
          <a:bodyPr/>
          <a:lstStyle>
            <a:lvl1pPr marL="276225" indent="-276225">
              <a:lnSpc>
                <a:spcPct val="120000"/>
              </a:lnSpc>
              <a:spcBef>
                <a:spcPts val="2438"/>
              </a:spcBef>
              <a:defRPr sz="2400"/>
            </a:lvl1pPr>
            <a:lvl2pPr marL="552450" indent="-276225">
              <a:lnSpc>
                <a:spcPct val="120000"/>
              </a:lnSpc>
              <a:spcBef>
                <a:spcPts val="2438"/>
              </a:spcBef>
              <a:defRPr sz="2400"/>
            </a:lvl2pPr>
            <a:lvl3pPr marL="828675" indent="-276225">
              <a:lnSpc>
                <a:spcPct val="120000"/>
              </a:lnSpc>
              <a:spcBef>
                <a:spcPts val="2438"/>
              </a:spcBef>
              <a:defRPr sz="2400"/>
            </a:lvl3pPr>
            <a:lvl4pPr marL="1104900" indent="-276225">
              <a:lnSpc>
                <a:spcPct val="120000"/>
              </a:lnSpc>
              <a:spcBef>
                <a:spcPts val="2438"/>
              </a:spcBef>
              <a:defRPr sz="2400"/>
            </a:lvl4pPr>
            <a:lvl5pPr marL="1381125" indent="-276225">
              <a:lnSpc>
                <a:spcPct val="120000"/>
              </a:lnSpc>
              <a:spcBef>
                <a:spcPts val="2438"/>
              </a:spcBef>
              <a:defRPr sz="2400"/>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741427438"/>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Close-up of Ducati motorcycle engine components"/>
          <p:cNvSpPr>
            <a:spLocks noGrp="1"/>
          </p:cNvSpPr>
          <p:nvPr>
            <p:ph type="pic" sz="half" idx="21"/>
          </p:nvPr>
        </p:nvSpPr>
        <p:spPr>
          <a:xfrm>
            <a:off x="4657691" y="2857104"/>
            <a:ext cx="4133850" cy="4127501"/>
          </a:xfrm>
          <a:prstGeom prst="rect">
            <a:avLst/>
          </a:prstGeom>
        </p:spPr>
        <p:txBody>
          <a:bodyPr lIns="91439" tIns="45719" rIns="91439" bIns="45719" anchor="t">
            <a:noAutofit/>
          </a:bodyPr>
          <a:lstStyle/>
          <a:p>
            <a:endParaRPr/>
          </a:p>
        </p:txBody>
      </p:sp>
      <p:sp>
        <p:nvSpPr>
          <p:cNvPr id="84" name="Close-up of Ducati motorcycle gas cap"/>
          <p:cNvSpPr>
            <a:spLocks noGrp="1"/>
          </p:cNvSpPr>
          <p:nvPr>
            <p:ph type="pic" sz="half" idx="22"/>
          </p:nvPr>
        </p:nvSpPr>
        <p:spPr>
          <a:xfrm>
            <a:off x="4657725" y="-336550"/>
            <a:ext cx="4133850" cy="4127500"/>
          </a:xfrm>
          <a:prstGeom prst="rect">
            <a:avLst/>
          </a:prstGeom>
        </p:spPr>
        <p:txBody>
          <a:bodyPr lIns="91439" tIns="45719" rIns="91439" bIns="45719" anchor="t">
            <a:noAutofit/>
          </a:bodyPr>
          <a:lstStyle/>
          <a:p>
            <a:endParaRPr/>
          </a:p>
        </p:txBody>
      </p:sp>
      <p:sp>
        <p:nvSpPr>
          <p:cNvPr id="85" name="Black and white photo of Ducati motorcycle engine components"/>
          <p:cNvSpPr>
            <a:spLocks noGrp="1"/>
          </p:cNvSpPr>
          <p:nvPr>
            <p:ph type="pic" idx="23"/>
          </p:nvPr>
        </p:nvSpPr>
        <p:spPr>
          <a:xfrm>
            <a:off x="-309562" y="-1054100"/>
            <a:ext cx="5176838" cy="9221606"/>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238564704"/>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21"/>
          </p:nvPr>
        </p:nvSpPr>
        <p:spPr>
          <a:xfrm>
            <a:off x="895350" y="4000500"/>
            <a:ext cx="7358063" cy="323850"/>
          </a:xfrm>
          <a:prstGeom prst="rect">
            <a:avLst/>
          </a:prstGeom>
        </p:spPr>
        <p:txBody>
          <a:bodyPr anchor="t">
            <a:spAutoFit/>
          </a:bodyPr>
          <a:lstStyle>
            <a:lvl1pPr marL="0" indent="0" algn="ctr">
              <a:spcBef>
                <a:spcPts val="0"/>
              </a:spcBef>
              <a:buSzTx/>
              <a:buNone/>
              <a:defRPr sz="1425"/>
            </a:lvl1pPr>
          </a:lstStyle>
          <a:p>
            <a:r>
              <a:t>–Johnny Appleseed</a:t>
            </a:r>
          </a:p>
        </p:txBody>
      </p:sp>
      <p:sp>
        <p:nvSpPr>
          <p:cNvPr id="94" name="“Type a quote here.”"/>
          <p:cNvSpPr txBox="1">
            <a:spLocks noGrp="1"/>
          </p:cNvSpPr>
          <p:nvPr>
            <p:ph type="body" sz="quarter" idx="22"/>
          </p:nvPr>
        </p:nvSpPr>
        <p:spPr>
          <a:xfrm>
            <a:off x="890587" y="2957788"/>
            <a:ext cx="7358063" cy="402674"/>
          </a:xfrm>
          <a:prstGeom prst="rect">
            <a:avLst/>
          </a:prstGeom>
        </p:spPr>
        <p:txBody>
          <a:bodyPr>
            <a:spAutoFit/>
          </a:bodyPr>
          <a:lstStyle>
            <a:lvl1pPr marL="0" indent="0" algn="ctr">
              <a:spcBef>
                <a:spcPts val="0"/>
              </a:spcBef>
              <a:buSzTx/>
              <a:buNone/>
            </a:lvl1pPr>
          </a:lstStyle>
          <a:p>
            <a:r>
              <a:t>“Type a quote here.”</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4227040"/>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Front view of a red Ducati motorcycle against a black background"/>
          <p:cNvSpPr>
            <a:spLocks noGrp="1"/>
          </p:cNvSpPr>
          <p:nvPr>
            <p:ph type="pic" idx="21"/>
          </p:nvPr>
        </p:nvSpPr>
        <p:spPr>
          <a:xfrm>
            <a:off x="0" y="0"/>
            <a:ext cx="9144000" cy="68580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82728937"/>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59463663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223589-D1FE-5045-809F-56B69D3AD8BF}" type="datetimeFigureOut">
              <a:rPr lang="en-US" smtClean="0"/>
              <a:t>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771931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223589-D1FE-5045-809F-56B69D3AD8BF}" type="datetimeFigureOut">
              <a:rPr lang="en-US" smtClean="0"/>
              <a:t>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568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223589-D1FE-5045-809F-56B69D3AD8BF}" type="datetimeFigureOut">
              <a:rPr lang="en-US" smtClean="0"/>
              <a:t>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33888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45161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62125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theme" Target="../theme/theme4.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3.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23589-D1FE-5045-809F-56B69D3AD8BF}" type="datetimeFigureOut">
              <a:rPr lang="en-US" smtClean="0"/>
              <a:t>1/20/25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6F504-64E0-8F44-9A26-DEA4139BCF66}" type="slidenum">
              <a:rPr lang="en-US" smtClean="0"/>
              <a:t>‹#›</a:t>
            </a:fld>
            <a:endParaRPr lang="en-US"/>
          </a:p>
        </p:txBody>
      </p:sp>
    </p:spTree>
    <p:extLst>
      <p:ext uri="{BB962C8B-B14F-4D97-AF65-F5344CB8AC3E}">
        <p14:creationId xmlns:p14="http://schemas.microsoft.com/office/powerpoint/2010/main" val="6133996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p:cNvSpPr/>
          <p:nvPr userDrawn="1"/>
        </p:nvSpPr>
        <p:spPr>
          <a:xfrm>
            <a:off x="0" y="6779932"/>
            <a:ext cx="9144000" cy="9144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Rectangle 13"/>
          <p:cNvSpPr/>
          <p:nvPr userDrawn="1"/>
        </p:nvSpPr>
        <p:spPr>
          <a:xfrm>
            <a:off x="0" y="0"/>
            <a:ext cx="9144000" cy="304800"/>
          </a:xfrm>
          <a:prstGeom prst="rect">
            <a:avLst/>
          </a:prstGeom>
          <a:solidFill>
            <a:srgbClr val="354C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Tree>
    <p:extLst>
      <p:ext uri="{BB962C8B-B14F-4D97-AF65-F5344CB8AC3E}">
        <p14:creationId xmlns:p14="http://schemas.microsoft.com/office/powerpoint/2010/main" val="219098750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95" r:id="rId11"/>
  </p:sldLayoutIdLst>
  <p:hf sldNum="0" hdr="0" ftr="0" dt="0"/>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ts val="6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ts val="600"/>
        </a:spcBef>
        <a:buFont typeface="Arial" charset="0"/>
        <a:buChar char="•"/>
        <a:defRPr sz="2800" b="0" i="0" u="none" kern="1200">
          <a:solidFill>
            <a:schemeClr val="tx1"/>
          </a:solidFill>
          <a:latin typeface="+mn-lt"/>
          <a:ea typeface="+mn-ea"/>
          <a:cs typeface="+mn-cs"/>
        </a:defRPr>
      </a:lvl2pPr>
      <a:lvl3pPr marL="1143000" indent="-228600" algn="l" defTabSz="914400" rtl="0" eaLnBrk="1" latinLnBrk="0" hangingPunct="1">
        <a:spcBef>
          <a:spcPts val="6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8700" y="685800"/>
            <a:ext cx="72009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28700" y="2286000"/>
            <a:ext cx="72009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42987" y="6453386"/>
            <a:ext cx="903429" cy="404614"/>
          </a:xfrm>
          <a:prstGeom prst="rect">
            <a:avLst/>
          </a:prstGeom>
        </p:spPr>
        <p:txBody>
          <a:bodyPr vert="horz" lIns="91440" tIns="45720" rIns="91440" bIns="45720" rtlCol="0" anchor="ctr"/>
          <a:lstStyle>
            <a:lvl1pPr algn="l">
              <a:defRPr sz="900" baseline="0">
                <a:solidFill>
                  <a:schemeClr val="tx2"/>
                </a:solidFill>
              </a:defRPr>
            </a:lvl1pPr>
          </a:lstStyle>
          <a:p>
            <a:fld id="{6DED35F0-A78C-4262-8F33-2F3CB7BAC95E}" type="datetimeFigureOut">
              <a:rPr lang="fr-FR" smtClean="0"/>
              <a:t>20/01/2025</a:t>
            </a:fld>
            <a:endParaRPr lang="fr-FR"/>
          </a:p>
        </p:txBody>
      </p:sp>
      <p:sp>
        <p:nvSpPr>
          <p:cNvPr id="5" name="Footer Placeholder 4"/>
          <p:cNvSpPr>
            <a:spLocks noGrp="1"/>
          </p:cNvSpPr>
          <p:nvPr>
            <p:ph type="ftr" sz="quarter" idx="3"/>
          </p:nvPr>
        </p:nvSpPr>
        <p:spPr>
          <a:xfrm>
            <a:off x="2170173" y="6453386"/>
            <a:ext cx="4710623" cy="404614"/>
          </a:xfrm>
          <a:prstGeom prst="rect">
            <a:avLst/>
          </a:prstGeom>
        </p:spPr>
        <p:txBody>
          <a:bodyPr vert="horz" lIns="91440" tIns="45720" rIns="91440" bIns="45720" rtlCol="0" anchor="ctr"/>
          <a:lstStyle>
            <a:lvl1pPr algn="l">
              <a:defRPr sz="900" baseline="0">
                <a:solidFill>
                  <a:schemeClr val="tx2"/>
                </a:solidFill>
              </a:defRPr>
            </a:lvl1pPr>
          </a:lstStyle>
          <a:p>
            <a:endParaRPr lang="fr-FR"/>
          </a:p>
        </p:txBody>
      </p:sp>
      <p:sp>
        <p:nvSpPr>
          <p:cNvPr id="6" name="Slide Number Placeholder 5"/>
          <p:cNvSpPr>
            <a:spLocks noGrp="1"/>
          </p:cNvSpPr>
          <p:nvPr>
            <p:ph type="sldNum" sz="quarter" idx="4"/>
          </p:nvPr>
        </p:nvSpPr>
        <p:spPr>
          <a:xfrm>
            <a:off x="7104552" y="6453386"/>
            <a:ext cx="1197219" cy="404614"/>
          </a:xfrm>
          <a:prstGeom prst="rect">
            <a:avLst/>
          </a:prstGeom>
        </p:spPr>
        <p:txBody>
          <a:bodyPr vert="horz" lIns="91440" tIns="45720" rIns="91440" bIns="45720" rtlCol="0" anchor="ctr"/>
          <a:lstStyle>
            <a:lvl1pPr algn="r">
              <a:defRPr sz="900" baseline="0">
                <a:solidFill>
                  <a:schemeClr val="tx2"/>
                </a:solidFill>
              </a:defRPr>
            </a:lvl1pPr>
          </a:lstStyle>
          <a:p>
            <a:fld id="{9C267475-5273-4C2F-BE12-5F26D3D3FE94}" type="slidenum">
              <a:rPr lang="fr-FR" smtClean="0"/>
              <a:t>‹#›</a:t>
            </a:fld>
            <a:endParaRPr lang="fr-FR"/>
          </a:p>
        </p:txBody>
      </p:sp>
      <p:sp>
        <p:nvSpPr>
          <p:cNvPr id="9" name="Rectangle 8" title="Side bar"/>
          <p:cNvSpPr/>
          <p:nvPr/>
        </p:nvSpPr>
        <p:spPr>
          <a:xfrm>
            <a:off x="358571" y="376"/>
            <a:ext cx="1714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45961607"/>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l" defTabSz="685800" rtl="0" eaLnBrk="1" latinLnBrk="0" hangingPunct="1">
        <a:lnSpc>
          <a:spcPct val="89000"/>
        </a:lnSpc>
        <a:spcBef>
          <a:spcPct val="0"/>
        </a:spcBef>
        <a:buNone/>
        <a:defRPr sz="3300" kern="1200" baseline="0">
          <a:solidFill>
            <a:schemeClr val="tx2"/>
          </a:solidFill>
          <a:latin typeface="+mj-lt"/>
          <a:ea typeface="+mj-ea"/>
          <a:cs typeface="+mj-cs"/>
        </a:defRPr>
      </a:lvl1pPr>
    </p:titleStyle>
    <p:bodyStyle>
      <a:lvl1pPr marL="288036" indent="-288036" algn="l" defTabSz="685800" rtl="0" eaLnBrk="1" latinLnBrk="0" hangingPunct="1">
        <a:lnSpc>
          <a:spcPct val="94000"/>
        </a:lnSpc>
        <a:spcBef>
          <a:spcPts val="750"/>
        </a:spcBef>
        <a:spcAft>
          <a:spcPts val="150"/>
        </a:spcAft>
        <a:buFont typeface="Franklin Gothic Book" panose="020B0503020102020204" pitchFamily="34" charset="0"/>
        <a:buChar char="■"/>
        <a:defRPr sz="1500" kern="1200" baseline="0">
          <a:solidFill>
            <a:schemeClr val="tx2"/>
          </a:solidFill>
          <a:latin typeface="+mn-lt"/>
          <a:ea typeface="+mn-ea"/>
          <a:cs typeface="+mn-cs"/>
        </a:defRPr>
      </a:lvl1pPr>
      <a:lvl2pPr marL="685800" indent="-288036" algn="l" defTabSz="685800" rtl="0" eaLnBrk="1" latinLnBrk="0" hangingPunct="1">
        <a:lnSpc>
          <a:spcPct val="94000"/>
        </a:lnSpc>
        <a:spcBef>
          <a:spcPts val="375"/>
        </a:spcBef>
        <a:spcAft>
          <a:spcPts val="150"/>
        </a:spcAft>
        <a:buFont typeface="Franklin Gothic Book" panose="020B0503020102020204" pitchFamily="34" charset="0"/>
        <a:buChar char="–"/>
        <a:defRPr sz="1500" i="1" kern="1200" baseline="0">
          <a:solidFill>
            <a:schemeClr val="tx2"/>
          </a:solidFill>
          <a:latin typeface="+mn-lt"/>
          <a:ea typeface="+mn-ea"/>
          <a:cs typeface="+mn-cs"/>
        </a:defRPr>
      </a:lvl2pPr>
      <a:lvl3pPr marL="1028700" indent="-288036" algn="l" defTabSz="685800" rtl="0" eaLnBrk="1" latinLnBrk="0" hangingPunct="1">
        <a:lnSpc>
          <a:spcPct val="94000"/>
        </a:lnSpc>
        <a:spcBef>
          <a:spcPts val="375"/>
        </a:spcBef>
        <a:spcAft>
          <a:spcPts val="150"/>
        </a:spcAft>
        <a:buFont typeface="Franklin Gothic Book" panose="020B0503020102020204" pitchFamily="34" charset="0"/>
        <a:buChar char="■"/>
        <a:defRPr sz="1350" kern="1200" baseline="0">
          <a:solidFill>
            <a:schemeClr val="tx2"/>
          </a:solidFill>
          <a:latin typeface="+mn-lt"/>
          <a:ea typeface="+mn-ea"/>
          <a:cs typeface="+mn-cs"/>
        </a:defRPr>
      </a:lvl3pPr>
      <a:lvl4pPr marL="1371600" indent="-288036" algn="l" defTabSz="685800" rtl="0" eaLnBrk="1" latinLnBrk="0" hangingPunct="1">
        <a:lnSpc>
          <a:spcPct val="94000"/>
        </a:lnSpc>
        <a:spcBef>
          <a:spcPts val="375"/>
        </a:spcBef>
        <a:spcAft>
          <a:spcPts val="150"/>
        </a:spcAft>
        <a:buFont typeface="Franklin Gothic Book" panose="020B0503020102020204" pitchFamily="34" charset="0"/>
        <a:buChar char="–"/>
        <a:defRPr sz="1350" i="1" kern="1200" baseline="0">
          <a:solidFill>
            <a:schemeClr val="tx2"/>
          </a:solidFill>
          <a:latin typeface="+mn-lt"/>
          <a:ea typeface="+mn-ea"/>
          <a:cs typeface="+mn-cs"/>
        </a:defRPr>
      </a:lvl4pPr>
      <a:lvl5pPr marL="1714500" indent="-288036" algn="l" defTabSz="685800" rtl="0" eaLnBrk="1" latinLnBrk="0" hangingPunct="1">
        <a:lnSpc>
          <a:spcPct val="94000"/>
        </a:lnSpc>
        <a:spcBef>
          <a:spcPts val="375"/>
        </a:spcBef>
        <a:spcAft>
          <a:spcPts val="150"/>
        </a:spcAft>
        <a:buFont typeface="Franklin Gothic Book" panose="020B0503020102020204" pitchFamily="34" charset="0"/>
        <a:buChar char="■"/>
        <a:defRPr sz="1200" kern="1200" baseline="0">
          <a:solidFill>
            <a:schemeClr val="tx2"/>
          </a:solidFill>
          <a:latin typeface="+mn-lt"/>
          <a:ea typeface="+mn-ea"/>
          <a:cs typeface="+mn-cs"/>
        </a:defRPr>
      </a:lvl5pPr>
      <a:lvl6pPr marL="2057400" indent="-288036" algn="l" defTabSz="685800" rtl="0" eaLnBrk="1" latinLnBrk="0" hangingPunct="1">
        <a:lnSpc>
          <a:spcPct val="94000"/>
        </a:lnSpc>
        <a:spcBef>
          <a:spcPts val="375"/>
        </a:spcBef>
        <a:spcAft>
          <a:spcPts val="150"/>
        </a:spcAft>
        <a:buFont typeface="Franklin Gothic Book" panose="020B0503020102020204" pitchFamily="34" charset="0"/>
        <a:buChar char="–"/>
        <a:defRPr sz="1200" i="1" kern="1200" baseline="0">
          <a:solidFill>
            <a:schemeClr val="tx2"/>
          </a:solidFill>
          <a:latin typeface="+mn-lt"/>
          <a:ea typeface="+mn-ea"/>
          <a:cs typeface="+mn-cs"/>
        </a:defRPr>
      </a:lvl6pPr>
      <a:lvl7pPr marL="2400300" indent="-288036" algn="l" defTabSz="685800" rtl="0" eaLnBrk="1" latinLnBrk="0" hangingPunct="1">
        <a:lnSpc>
          <a:spcPct val="94000"/>
        </a:lnSpc>
        <a:spcBef>
          <a:spcPts val="375"/>
        </a:spcBef>
        <a:spcAft>
          <a:spcPts val="150"/>
        </a:spcAft>
        <a:buFont typeface="Franklin Gothic Book" panose="020B0503020102020204" pitchFamily="34" charset="0"/>
        <a:buChar char="■"/>
        <a:defRPr sz="1050" kern="1200" baseline="0">
          <a:solidFill>
            <a:schemeClr val="tx2"/>
          </a:solidFill>
          <a:latin typeface="+mn-lt"/>
          <a:ea typeface="+mn-ea"/>
          <a:cs typeface="+mn-cs"/>
        </a:defRPr>
      </a:lvl7pPr>
      <a:lvl8pPr marL="2743200" indent="-288036" algn="l" defTabSz="685800" rtl="0" eaLnBrk="1" latinLnBrk="0" hangingPunct="1">
        <a:lnSpc>
          <a:spcPct val="94000"/>
        </a:lnSpc>
        <a:spcBef>
          <a:spcPts val="375"/>
        </a:spcBef>
        <a:spcAft>
          <a:spcPts val="150"/>
        </a:spcAft>
        <a:buFont typeface="Franklin Gothic Book" panose="020B0503020102020204" pitchFamily="34" charset="0"/>
        <a:buChar char="–"/>
        <a:defRPr sz="1050" i="1" kern="1200" baseline="0">
          <a:solidFill>
            <a:schemeClr val="tx2"/>
          </a:solidFill>
          <a:latin typeface="+mn-lt"/>
          <a:ea typeface="+mn-ea"/>
          <a:cs typeface="+mn-cs"/>
        </a:defRPr>
      </a:lvl8pPr>
      <a:lvl9pPr marL="3086100" indent="-288036" algn="l" defTabSz="685800" rtl="0" eaLnBrk="1" latinLnBrk="0" hangingPunct="1">
        <a:lnSpc>
          <a:spcPct val="94000"/>
        </a:lnSpc>
        <a:spcBef>
          <a:spcPts val="375"/>
        </a:spcBef>
        <a:spcAft>
          <a:spcPts val="150"/>
        </a:spcAft>
        <a:buFont typeface="Franklin Gothic Book" panose="020B0503020102020204" pitchFamily="34" charset="0"/>
        <a:buChar char="■"/>
        <a:defRPr sz="1050" kern="1200" baseline="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52412" y="177800"/>
            <a:ext cx="8643938" cy="1714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252412" y="1917700"/>
            <a:ext cx="8643938" cy="4432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4491037" y="6528008"/>
            <a:ext cx="243656" cy="241092"/>
          </a:xfrm>
          <a:prstGeom prst="rect">
            <a:avLst/>
          </a:prstGeom>
          <a:ln w="12700">
            <a:miter lim="400000"/>
          </a:ln>
        </p:spPr>
        <p:txBody>
          <a:bodyPr wrap="none" lIns="50800" tIns="50800" rIns="50800" bIns="50800" anchor="b">
            <a:spAutoFit/>
          </a:bodyPr>
          <a:lstStyle>
            <a:lvl1pPr>
              <a:defRPr sz="900"/>
            </a:lvl1pPr>
          </a:lstStyle>
          <a:p>
            <a:fld id="{86CB4B4D-7CA3-9044-876B-883B54F8677D}" type="slidenum">
              <a:t>‹#›</a:t>
            </a:fld>
            <a:endParaRPr/>
          </a:p>
        </p:txBody>
      </p:sp>
    </p:spTree>
    <p:extLst>
      <p:ext uri="{BB962C8B-B14F-4D97-AF65-F5344CB8AC3E}">
        <p14:creationId xmlns:p14="http://schemas.microsoft.com/office/powerpoint/2010/main" val="14580324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Lst>
  <p:transition spd="med"/>
  <p:txStyles>
    <p:titleStyle>
      <a:lvl1pPr marL="0" marR="0" indent="0" algn="l" defTabSz="309563" latinLnBrk="0">
        <a:lnSpc>
          <a:spcPct val="100000"/>
        </a:lnSpc>
        <a:spcBef>
          <a:spcPts val="0"/>
        </a:spcBef>
        <a:spcAft>
          <a:spcPts val="0"/>
        </a:spcAft>
        <a:buClrTx/>
        <a:buSzTx/>
        <a:buFontTx/>
        <a:buNone/>
        <a:tabLst/>
        <a:defRPr sz="3750" b="0" i="0" u="none" strike="noStrike" cap="all" spc="0" baseline="0">
          <a:solidFill>
            <a:srgbClr val="535353"/>
          </a:solidFill>
          <a:uFillTx/>
          <a:latin typeface="+mn-lt"/>
          <a:ea typeface="+mn-ea"/>
          <a:cs typeface="+mn-cs"/>
          <a:sym typeface="Gill Sans Light"/>
        </a:defRPr>
      </a:lvl1pPr>
      <a:lvl2pPr marL="0" marR="0" indent="0" algn="l" defTabSz="309563" latinLnBrk="0">
        <a:lnSpc>
          <a:spcPct val="100000"/>
        </a:lnSpc>
        <a:spcBef>
          <a:spcPts val="0"/>
        </a:spcBef>
        <a:spcAft>
          <a:spcPts val="0"/>
        </a:spcAft>
        <a:buClrTx/>
        <a:buSzTx/>
        <a:buFontTx/>
        <a:buNone/>
        <a:tabLst/>
        <a:defRPr sz="3750" b="0" i="0" u="none" strike="noStrike" cap="all" spc="0" baseline="0">
          <a:solidFill>
            <a:srgbClr val="535353"/>
          </a:solidFill>
          <a:uFillTx/>
          <a:latin typeface="+mn-lt"/>
          <a:ea typeface="+mn-ea"/>
          <a:cs typeface="+mn-cs"/>
          <a:sym typeface="Gill Sans Light"/>
        </a:defRPr>
      </a:lvl2pPr>
      <a:lvl3pPr marL="0" marR="0" indent="0" algn="l" defTabSz="309563" latinLnBrk="0">
        <a:lnSpc>
          <a:spcPct val="100000"/>
        </a:lnSpc>
        <a:spcBef>
          <a:spcPts val="0"/>
        </a:spcBef>
        <a:spcAft>
          <a:spcPts val="0"/>
        </a:spcAft>
        <a:buClrTx/>
        <a:buSzTx/>
        <a:buFontTx/>
        <a:buNone/>
        <a:tabLst/>
        <a:defRPr sz="3750" b="0" i="0" u="none" strike="noStrike" cap="all" spc="0" baseline="0">
          <a:solidFill>
            <a:srgbClr val="535353"/>
          </a:solidFill>
          <a:uFillTx/>
          <a:latin typeface="+mn-lt"/>
          <a:ea typeface="+mn-ea"/>
          <a:cs typeface="+mn-cs"/>
          <a:sym typeface="Gill Sans Light"/>
        </a:defRPr>
      </a:lvl3pPr>
      <a:lvl4pPr marL="0" marR="0" indent="0" algn="l" defTabSz="309563" latinLnBrk="0">
        <a:lnSpc>
          <a:spcPct val="100000"/>
        </a:lnSpc>
        <a:spcBef>
          <a:spcPts val="0"/>
        </a:spcBef>
        <a:spcAft>
          <a:spcPts val="0"/>
        </a:spcAft>
        <a:buClrTx/>
        <a:buSzTx/>
        <a:buFontTx/>
        <a:buNone/>
        <a:tabLst/>
        <a:defRPr sz="3750" b="0" i="0" u="none" strike="noStrike" cap="all" spc="0" baseline="0">
          <a:solidFill>
            <a:srgbClr val="535353"/>
          </a:solidFill>
          <a:uFillTx/>
          <a:latin typeface="+mn-lt"/>
          <a:ea typeface="+mn-ea"/>
          <a:cs typeface="+mn-cs"/>
          <a:sym typeface="Gill Sans Light"/>
        </a:defRPr>
      </a:lvl4pPr>
      <a:lvl5pPr marL="0" marR="0" indent="0" algn="l" defTabSz="309563" latinLnBrk="0">
        <a:lnSpc>
          <a:spcPct val="100000"/>
        </a:lnSpc>
        <a:spcBef>
          <a:spcPts val="0"/>
        </a:spcBef>
        <a:spcAft>
          <a:spcPts val="0"/>
        </a:spcAft>
        <a:buClrTx/>
        <a:buSzTx/>
        <a:buFontTx/>
        <a:buNone/>
        <a:tabLst/>
        <a:defRPr sz="3750" b="0" i="0" u="none" strike="noStrike" cap="all" spc="0" baseline="0">
          <a:solidFill>
            <a:srgbClr val="535353"/>
          </a:solidFill>
          <a:uFillTx/>
          <a:latin typeface="+mn-lt"/>
          <a:ea typeface="+mn-ea"/>
          <a:cs typeface="+mn-cs"/>
          <a:sym typeface="Gill Sans Light"/>
        </a:defRPr>
      </a:lvl5pPr>
      <a:lvl6pPr marL="0" marR="0" indent="0" algn="l" defTabSz="309563" latinLnBrk="0">
        <a:lnSpc>
          <a:spcPct val="100000"/>
        </a:lnSpc>
        <a:spcBef>
          <a:spcPts val="0"/>
        </a:spcBef>
        <a:spcAft>
          <a:spcPts val="0"/>
        </a:spcAft>
        <a:buClrTx/>
        <a:buSzTx/>
        <a:buFontTx/>
        <a:buNone/>
        <a:tabLst/>
        <a:defRPr sz="3750" b="0" i="0" u="none" strike="noStrike" cap="all" spc="0" baseline="0">
          <a:solidFill>
            <a:srgbClr val="535353"/>
          </a:solidFill>
          <a:uFillTx/>
          <a:latin typeface="+mn-lt"/>
          <a:ea typeface="+mn-ea"/>
          <a:cs typeface="+mn-cs"/>
          <a:sym typeface="Gill Sans Light"/>
        </a:defRPr>
      </a:lvl6pPr>
      <a:lvl7pPr marL="0" marR="0" indent="0" algn="l" defTabSz="309563" latinLnBrk="0">
        <a:lnSpc>
          <a:spcPct val="100000"/>
        </a:lnSpc>
        <a:spcBef>
          <a:spcPts val="0"/>
        </a:spcBef>
        <a:spcAft>
          <a:spcPts val="0"/>
        </a:spcAft>
        <a:buClrTx/>
        <a:buSzTx/>
        <a:buFontTx/>
        <a:buNone/>
        <a:tabLst/>
        <a:defRPr sz="3750" b="0" i="0" u="none" strike="noStrike" cap="all" spc="0" baseline="0">
          <a:solidFill>
            <a:srgbClr val="535353"/>
          </a:solidFill>
          <a:uFillTx/>
          <a:latin typeface="+mn-lt"/>
          <a:ea typeface="+mn-ea"/>
          <a:cs typeface="+mn-cs"/>
          <a:sym typeface="Gill Sans Light"/>
        </a:defRPr>
      </a:lvl7pPr>
      <a:lvl8pPr marL="0" marR="0" indent="0" algn="l" defTabSz="309563" latinLnBrk="0">
        <a:lnSpc>
          <a:spcPct val="100000"/>
        </a:lnSpc>
        <a:spcBef>
          <a:spcPts val="0"/>
        </a:spcBef>
        <a:spcAft>
          <a:spcPts val="0"/>
        </a:spcAft>
        <a:buClrTx/>
        <a:buSzTx/>
        <a:buFontTx/>
        <a:buNone/>
        <a:tabLst/>
        <a:defRPr sz="3750" b="0" i="0" u="none" strike="noStrike" cap="all" spc="0" baseline="0">
          <a:solidFill>
            <a:srgbClr val="535353"/>
          </a:solidFill>
          <a:uFillTx/>
          <a:latin typeface="+mn-lt"/>
          <a:ea typeface="+mn-ea"/>
          <a:cs typeface="+mn-cs"/>
          <a:sym typeface="Gill Sans Light"/>
        </a:defRPr>
      </a:lvl8pPr>
      <a:lvl9pPr marL="0" marR="0" indent="0" algn="l" defTabSz="309563" latinLnBrk="0">
        <a:lnSpc>
          <a:spcPct val="100000"/>
        </a:lnSpc>
        <a:spcBef>
          <a:spcPts val="0"/>
        </a:spcBef>
        <a:spcAft>
          <a:spcPts val="0"/>
        </a:spcAft>
        <a:buClrTx/>
        <a:buSzTx/>
        <a:buFontTx/>
        <a:buNone/>
        <a:tabLst/>
        <a:defRPr sz="3750" b="0" i="0" u="none" strike="noStrike" cap="all" spc="0" baseline="0">
          <a:solidFill>
            <a:srgbClr val="535353"/>
          </a:solidFill>
          <a:uFillTx/>
          <a:latin typeface="+mn-lt"/>
          <a:ea typeface="+mn-ea"/>
          <a:cs typeface="+mn-cs"/>
          <a:sym typeface="Gill Sans Light"/>
        </a:defRPr>
      </a:lvl9pPr>
    </p:titleStyle>
    <p:bodyStyle>
      <a:lvl1pPr marL="219075" marR="0" indent="-219075" algn="l" defTabSz="309563" rtl="0" latinLnBrk="0">
        <a:lnSpc>
          <a:spcPct val="100000"/>
        </a:lnSpc>
        <a:spcBef>
          <a:spcPts val="1988"/>
        </a:spcBef>
        <a:spcAft>
          <a:spcPts val="0"/>
        </a:spcAft>
        <a:buClrTx/>
        <a:buSzPct val="82000"/>
        <a:buFontTx/>
        <a:buChar char="•"/>
        <a:tabLst/>
        <a:defRPr sz="1950" b="0" i="0" u="none" strike="noStrike" cap="none" spc="0" baseline="0">
          <a:solidFill>
            <a:srgbClr val="535353"/>
          </a:solidFill>
          <a:uFillTx/>
          <a:latin typeface="+mn-lt"/>
          <a:ea typeface="+mn-ea"/>
          <a:cs typeface="+mn-cs"/>
          <a:sym typeface="Gill Sans Light"/>
        </a:defRPr>
      </a:lvl1pPr>
      <a:lvl2pPr marL="438150" marR="0" indent="-219075" algn="l" defTabSz="309563" rtl="0" latinLnBrk="0">
        <a:lnSpc>
          <a:spcPct val="100000"/>
        </a:lnSpc>
        <a:spcBef>
          <a:spcPts val="1988"/>
        </a:spcBef>
        <a:spcAft>
          <a:spcPts val="0"/>
        </a:spcAft>
        <a:buClrTx/>
        <a:buSzPct val="82000"/>
        <a:buFontTx/>
        <a:buChar char="•"/>
        <a:tabLst/>
        <a:defRPr sz="1950" b="0" i="0" u="none" strike="noStrike" cap="none" spc="0" baseline="0">
          <a:solidFill>
            <a:srgbClr val="535353"/>
          </a:solidFill>
          <a:uFillTx/>
          <a:latin typeface="+mn-lt"/>
          <a:ea typeface="+mn-ea"/>
          <a:cs typeface="+mn-cs"/>
          <a:sym typeface="Gill Sans Light"/>
        </a:defRPr>
      </a:lvl2pPr>
      <a:lvl3pPr marL="657225" marR="0" indent="-219075" algn="l" defTabSz="309563" rtl="0" latinLnBrk="0">
        <a:lnSpc>
          <a:spcPct val="100000"/>
        </a:lnSpc>
        <a:spcBef>
          <a:spcPts val="1988"/>
        </a:spcBef>
        <a:spcAft>
          <a:spcPts val="0"/>
        </a:spcAft>
        <a:buClrTx/>
        <a:buSzPct val="82000"/>
        <a:buFontTx/>
        <a:buChar char="•"/>
        <a:tabLst/>
        <a:defRPr sz="1950" b="0" i="0" u="none" strike="noStrike" cap="none" spc="0" baseline="0">
          <a:solidFill>
            <a:srgbClr val="535353"/>
          </a:solidFill>
          <a:uFillTx/>
          <a:latin typeface="+mn-lt"/>
          <a:ea typeface="+mn-ea"/>
          <a:cs typeface="+mn-cs"/>
          <a:sym typeface="Gill Sans Light"/>
        </a:defRPr>
      </a:lvl3pPr>
      <a:lvl4pPr marL="876300" marR="0" indent="-219075" algn="l" defTabSz="309563" rtl="0" latinLnBrk="0">
        <a:lnSpc>
          <a:spcPct val="100000"/>
        </a:lnSpc>
        <a:spcBef>
          <a:spcPts val="1988"/>
        </a:spcBef>
        <a:spcAft>
          <a:spcPts val="0"/>
        </a:spcAft>
        <a:buClrTx/>
        <a:buSzPct val="82000"/>
        <a:buFontTx/>
        <a:buChar char="•"/>
        <a:tabLst/>
        <a:defRPr sz="1950" b="0" i="0" u="none" strike="noStrike" cap="none" spc="0" baseline="0">
          <a:solidFill>
            <a:srgbClr val="535353"/>
          </a:solidFill>
          <a:uFillTx/>
          <a:latin typeface="+mn-lt"/>
          <a:ea typeface="+mn-ea"/>
          <a:cs typeface="+mn-cs"/>
          <a:sym typeface="Gill Sans Light"/>
        </a:defRPr>
      </a:lvl4pPr>
      <a:lvl5pPr marL="1095375" marR="0" indent="-219075" algn="l" defTabSz="309563" rtl="0" latinLnBrk="0">
        <a:lnSpc>
          <a:spcPct val="100000"/>
        </a:lnSpc>
        <a:spcBef>
          <a:spcPts val="1988"/>
        </a:spcBef>
        <a:spcAft>
          <a:spcPts val="0"/>
        </a:spcAft>
        <a:buClrTx/>
        <a:buSzPct val="82000"/>
        <a:buFontTx/>
        <a:buChar char="•"/>
        <a:tabLst/>
        <a:defRPr sz="1950" b="0" i="0" u="none" strike="noStrike" cap="none" spc="0" baseline="0">
          <a:solidFill>
            <a:srgbClr val="535353"/>
          </a:solidFill>
          <a:uFillTx/>
          <a:latin typeface="+mn-lt"/>
          <a:ea typeface="+mn-ea"/>
          <a:cs typeface="+mn-cs"/>
          <a:sym typeface="Gill Sans Light"/>
        </a:defRPr>
      </a:lvl5pPr>
      <a:lvl6pPr marL="1314450" marR="0" indent="-219075" algn="l" defTabSz="309563" rtl="0" latinLnBrk="0">
        <a:lnSpc>
          <a:spcPct val="100000"/>
        </a:lnSpc>
        <a:spcBef>
          <a:spcPts val="1988"/>
        </a:spcBef>
        <a:spcAft>
          <a:spcPts val="0"/>
        </a:spcAft>
        <a:buClrTx/>
        <a:buSzPct val="82000"/>
        <a:buFontTx/>
        <a:buChar char="•"/>
        <a:tabLst/>
        <a:defRPr sz="1950" b="0" i="0" u="none" strike="noStrike" cap="none" spc="0" baseline="0">
          <a:solidFill>
            <a:srgbClr val="535353"/>
          </a:solidFill>
          <a:uFillTx/>
          <a:latin typeface="+mn-lt"/>
          <a:ea typeface="+mn-ea"/>
          <a:cs typeface="+mn-cs"/>
          <a:sym typeface="Gill Sans Light"/>
        </a:defRPr>
      </a:lvl6pPr>
      <a:lvl7pPr marL="1533525" marR="0" indent="-219075" algn="l" defTabSz="309563" rtl="0" latinLnBrk="0">
        <a:lnSpc>
          <a:spcPct val="100000"/>
        </a:lnSpc>
        <a:spcBef>
          <a:spcPts val="1988"/>
        </a:spcBef>
        <a:spcAft>
          <a:spcPts val="0"/>
        </a:spcAft>
        <a:buClrTx/>
        <a:buSzPct val="82000"/>
        <a:buFontTx/>
        <a:buChar char="•"/>
        <a:tabLst/>
        <a:defRPr sz="1950" b="0" i="0" u="none" strike="noStrike" cap="none" spc="0" baseline="0">
          <a:solidFill>
            <a:srgbClr val="535353"/>
          </a:solidFill>
          <a:uFillTx/>
          <a:latin typeface="+mn-lt"/>
          <a:ea typeface="+mn-ea"/>
          <a:cs typeface="+mn-cs"/>
          <a:sym typeface="Gill Sans Light"/>
        </a:defRPr>
      </a:lvl7pPr>
      <a:lvl8pPr marL="1752600" marR="0" indent="-219075" algn="l" defTabSz="309563" rtl="0" latinLnBrk="0">
        <a:lnSpc>
          <a:spcPct val="100000"/>
        </a:lnSpc>
        <a:spcBef>
          <a:spcPts val="1988"/>
        </a:spcBef>
        <a:spcAft>
          <a:spcPts val="0"/>
        </a:spcAft>
        <a:buClrTx/>
        <a:buSzPct val="82000"/>
        <a:buFontTx/>
        <a:buChar char="•"/>
        <a:tabLst/>
        <a:defRPr sz="1950" b="0" i="0" u="none" strike="noStrike" cap="none" spc="0" baseline="0">
          <a:solidFill>
            <a:srgbClr val="535353"/>
          </a:solidFill>
          <a:uFillTx/>
          <a:latin typeface="+mn-lt"/>
          <a:ea typeface="+mn-ea"/>
          <a:cs typeface="+mn-cs"/>
          <a:sym typeface="Gill Sans Light"/>
        </a:defRPr>
      </a:lvl8pPr>
      <a:lvl9pPr marL="1971675" marR="0" indent="-219075" algn="l" defTabSz="309563" rtl="0" latinLnBrk="0">
        <a:lnSpc>
          <a:spcPct val="100000"/>
        </a:lnSpc>
        <a:spcBef>
          <a:spcPts val="1988"/>
        </a:spcBef>
        <a:spcAft>
          <a:spcPts val="0"/>
        </a:spcAft>
        <a:buClrTx/>
        <a:buSzPct val="82000"/>
        <a:buFontTx/>
        <a:buChar char="•"/>
        <a:tabLst/>
        <a:defRPr sz="1950" b="0" i="0" u="none" strike="noStrike" cap="none" spc="0" baseline="0">
          <a:solidFill>
            <a:srgbClr val="535353"/>
          </a:solidFill>
          <a:uFillTx/>
          <a:latin typeface="+mn-lt"/>
          <a:ea typeface="+mn-ea"/>
          <a:cs typeface="+mn-cs"/>
          <a:sym typeface="Gill Sans Light"/>
        </a:defRPr>
      </a:lvl9pPr>
    </p:bodyStyle>
    <p:otherStyle>
      <a:lvl1pPr marL="0" marR="0" indent="0" algn="ctr" defTabSz="309563"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Light"/>
        </a:defRPr>
      </a:lvl1pPr>
      <a:lvl2pPr marL="0" marR="0" indent="85725" algn="ctr" defTabSz="309563"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Light"/>
        </a:defRPr>
      </a:lvl2pPr>
      <a:lvl3pPr marL="0" marR="0" indent="171450" algn="ctr" defTabSz="309563"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Light"/>
        </a:defRPr>
      </a:lvl3pPr>
      <a:lvl4pPr marL="0" marR="0" indent="257175" algn="ctr" defTabSz="309563"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Light"/>
        </a:defRPr>
      </a:lvl4pPr>
      <a:lvl5pPr marL="0" marR="0" indent="342900" algn="ctr" defTabSz="309563"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Light"/>
        </a:defRPr>
      </a:lvl5pPr>
      <a:lvl6pPr marL="0" marR="0" indent="428625" algn="ctr" defTabSz="309563"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Light"/>
        </a:defRPr>
      </a:lvl6pPr>
      <a:lvl7pPr marL="0" marR="0" indent="514350" algn="ctr" defTabSz="309563"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Light"/>
        </a:defRPr>
      </a:lvl7pPr>
      <a:lvl8pPr marL="0" marR="0" indent="600075" algn="ctr" defTabSz="309563"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Light"/>
        </a:defRPr>
      </a:lvl8pPr>
      <a:lvl9pPr marL="0" marR="0" indent="685800" algn="ctr" defTabSz="309563"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3.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2.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40.xml"/><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40.xml"/></Relationships>
</file>

<file path=ppt/slides/_rels/slide2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40.xml"/></Relationships>
</file>

<file path=ppt/slides/_rels/slide2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4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0.png"/><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649E1-0182-6342-BE54-103E4D478F60}"/>
              </a:ext>
            </a:extLst>
          </p:cNvPr>
          <p:cNvSpPr>
            <a:spLocks noGrp="1"/>
          </p:cNvSpPr>
          <p:nvPr>
            <p:ph type="ctrTitle"/>
          </p:nvPr>
        </p:nvSpPr>
        <p:spPr>
          <a:xfrm>
            <a:off x="685800" y="1828800"/>
            <a:ext cx="8458200" cy="900546"/>
          </a:xfrm>
        </p:spPr>
        <p:txBody>
          <a:bodyPr/>
          <a:lstStyle/>
          <a:p>
            <a:r>
              <a:rPr lang="en-US" dirty="0"/>
              <a:t>For Live Session</a:t>
            </a:r>
          </a:p>
        </p:txBody>
      </p:sp>
      <p:sp>
        <p:nvSpPr>
          <p:cNvPr id="4" name="Subtitle 3"/>
          <p:cNvSpPr>
            <a:spLocks noGrp="1"/>
          </p:cNvSpPr>
          <p:nvPr>
            <p:ph type="subTitle" idx="1"/>
          </p:nvPr>
        </p:nvSpPr>
        <p:spPr>
          <a:xfrm>
            <a:off x="381000" y="2895600"/>
            <a:ext cx="8534400" cy="1752600"/>
          </a:xfrm>
        </p:spPr>
        <p:txBody>
          <a:bodyPr/>
          <a:lstStyle/>
          <a:p>
            <a:r>
              <a:rPr lang="en-IN" dirty="0"/>
              <a:t>UNIT 3</a:t>
            </a:r>
          </a:p>
        </p:txBody>
      </p:sp>
    </p:spTree>
    <p:extLst>
      <p:ext uri="{BB962C8B-B14F-4D97-AF65-F5344CB8AC3E}">
        <p14:creationId xmlns:p14="http://schemas.microsoft.com/office/powerpoint/2010/main" val="7153644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4568"/>
            <a:ext cx="8229600" cy="1143000"/>
          </a:xfrm>
        </p:spPr>
        <p:txBody>
          <a:bodyPr/>
          <a:lstStyle/>
          <a:p>
            <a:r>
              <a:rPr lang="en-US" dirty="0"/>
              <a:t>Part 2: Matrix of Plots</a:t>
            </a:r>
          </a:p>
        </p:txBody>
      </p:sp>
      <p:pic>
        <p:nvPicPr>
          <p:cNvPr id="4" name="Picture 3"/>
          <p:cNvPicPr>
            <a:picLocks noChangeAspect="1"/>
          </p:cNvPicPr>
          <p:nvPr/>
        </p:nvPicPr>
        <p:blipFill>
          <a:blip r:embed="rId2"/>
          <a:stretch>
            <a:fillRect/>
          </a:stretch>
        </p:blipFill>
        <p:spPr>
          <a:xfrm>
            <a:off x="997353" y="2093468"/>
            <a:ext cx="7149294" cy="4198684"/>
          </a:xfrm>
          <a:prstGeom prst="rect">
            <a:avLst/>
          </a:prstGeom>
        </p:spPr>
      </p:pic>
      <p:sp>
        <p:nvSpPr>
          <p:cNvPr id="7" name="Rectangle 6"/>
          <p:cNvSpPr/>
          <p:nvPr/>
        </p:nvSpPr>
        <p:spPr>
          <a:xfrm>
            <a:off x="141316" y="1574713"/>
            <a:ext cx="9443259" cy="261610"/>
          </a:xfrm>
          <a:prstGeom prst="rect">
            <a:avLst/>
          </a:prstGeom>
        </p:spPr>
        <p:txBody>
          <a:bodyPr wrap="square">
            <a:spAutoFit/>
          </a:bodyPr>
          <a:lstStyle/>
          <a:p>
            <a:r>
              <a:rPr lang="en-US" sz="1100" dirty="0"/>
              <a:t>FIFA3 %&gt;% filter(Position == "LM" | Position  == "LB") %&gt;% select(Age, </a:t>
            </a:r>
            <a:r>
              <a:rPr lang="en-US" sz="1100" dirty="0" err="1"/>
              <a:t>BallControl</a:t>
            </a:r>
            <a:r>
              <a:rPr lang="en-US" sz="1100" dirty="0"/>
              <a:t>, Position, </a:t>
            </a:r>
            <a:r>
              <a:rPr lang="en-US" sz="1100" dirty="0" err="1"/>
              <a:t>HeightCat</a:t>
            </a:r>
            <a:r>
              <a:rPr lang="en-US" sz="1100" dirty="0"/>
              <a:t>) %&gt;% </a:t>
            </a:r>
            <a:r>
              <a:rPr lang="en-US" sz="1100" dirty="0" err="1"/>
              <a:t>ggpairs</a:t>
            </a:r>
            <a:r>
              <a:rPr lang="en-US" sz="1100" dirty="0"/>
              <a:t>(</a:t>
            </a:r>
            <a:r>
              <a:rPr lang="en-US" sz="1100" dirty="0" err="1"/>
              <a:t>aes</a:t>
            </a:r>
            <a:r>
              <a:rPr lang="en-US" sz="1100" dirty="0"/>
              <a:t>(color = Position))</a:t>
            </a:r>
          </a:p>
        </p:txBody>
      </p:sp>
    </p:spTree>
    <p:extLst>
      <p:ext uri="{BB962C8B-B14F-4D97-AF65-F5344CB8AC3E}">
        <p14:creationId xmlns:p14="http://schemas.microsoft.com/office/powerpoint/2010/main" val="3441311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955" y="174568"/>
            <a:ext cx="8753477" cy="1143000"/>
          </a:xfrm>
        </p:spPr>
        <p:txBody>
          <a:bodyPr/>
          <a:lstStyle/>
          <a:p>
            <a:r>
              <a:rPr lang="en-US" sz="3200" dirty="0"/>
              <a:t>Part 2: Initial Inference from Visual Evidence.</a:t>
            </a:r>
          </a:p>
        </p:txBody>
      </p:sp>
      <p:pic>
        <p:nvPicPr>
          <p:cNvPr id="4" name="Picture 3"/>
          <p:cNvPicPr>
            <a:picLocks noChangeAspect="1"/>
          </p:cNvPicPr>
          <p:nvPr/>
        </p:nvPicPr>
        <p:blipFill>
          <a:blip r:embed="rId2"/>
          <a:stretch>
            <a:fillRect/>
          </a:stretch>
        </p:blipFill>
        <p:spPr>
          <a:xfrm>
            <a:off x="215956" y="2725235"/>
            <a:ext cx="4489047" cy="2636357"/>
          </a:xfrm>
          <a:prstGeom prst="rect">
            <a:avLst/>
          </a:prstGeom>
        </p:spPr>
      </p:pic>
      <p:sp>
        <p:nvSpPr>
          <p:cNvPr id="7" name="Rectangle 6"/>
          <p:cNvSpPr/>
          <p:nvPr/>
        </p:nvSpPr>
        <p:spPr>
          <a:xfrm>
            <a:off x="141316" y="1574713"/>
            <a:ext cx="9443259" cy="261610"/>
          </a:xfrm>
          <a:prstGeom prst="rect">
            <a:avLst/>
          </a:prstGeom>
        </p:spPr>
        <p:txBody>
          <a:bodyPr wrap="square">
            <a:spAutoFit/>
          </a:bodyPr>
          <a:lstStyle/>
          <a:p>
            <a:r>
              <a:rPr lang="en-US" sz="1100" dirty="0"/>
              <a:t>FIFA3 %&gt;% filter(Position == "LM" | Position  == "LB") %&gt;% select(Age, </a:t>
            </a:r>
            <a:r>
              <a:rPr lang="en-US" sz="1100" dirty="0" err="1"/>
              <a:t>BallControl</a:t>
            </a:r>
            <a:r>
              <a:rPr lang="en-US" sz="1100" dirty="0"/>
              <a:t>, Position, </a:t>
            </a:r>
            <a:r>
              <a:rPr lang="en-US" sz="1100" dirty="0" err="1"/>
              <a:t>HeightCat</a:t>
            </a:r>
            <a:r>
              <a:rPr lang="en-US" sz="1100" dirty="0"/>
              <a:t>) %&gt;% </a:t>
            </a:r>
            <a:r>
              <a:rPr lang="en-US" sz="1100" dirty="0" err="1"/>
              <a:t>ggpairs</a:t>
            </a:r>
            <a:r>
              <a:rPr lang="en-US" sz="1100" dirty="0"/>
              <a:t>(</a:t>
            </a:r>
            <a:r>
              <a:rPr lang="en-US" sz="1100" dirty="0" err="1"/>
              <a:t>aes</a:t>
            </a:r>
            <a:r>
              <a:rPr lang="en-US" sz="1100" dirty="0"/>
              <a:t>(color = Position))</a:t>
            </a:r>
          </a:p>
        </p:txBody>
      </p:sp>
      <p:sp>
        <p:nvSpPr>
          <p:cNvPr id="3" name="TextBox 2"/>
          <p:cNvSpPr txBox="1"/>
          <p:nvPr/>
        </p:nvSpPr>
        <p:spPr>
          <a:xfrm>
            <a:off x="4804755" y="2093468"/>
            <a:ext cx="4272742" cy="4524315"/>
          </a:xfrm>
          <a:prstGeom prst="rect">
            <a:avLst/>
          </a:prstGeom>
          <a:noFill/>
        </p:spPr>
        <p:txBody>
          <a:bodyPr wrap="square" rtlCol="0">
            <a:spAutoFit/>
          </a:bodyPr>
          <a:lstStyle/>
          <a:p>
            <a:r>
              <a:rPr lang="en-US" dirty="0"/>
              <a:t>Quite a bit can be gleaned from this matrix of plots.  </a:t>
            </a:r>
          </a:p>
          <a:p>
            <a:r>
              <a:rPr lang="en-US" dirty="0"/>
              <a:t>This includes:</a:t>
            </a:r>
          </a:p>
          <a:p>
            <a:r>
              <a:rPr lang="en-US" dirty="0"/>
              <a:t>1. The distribution of heights is similar across both positions.</a:t>
            </a:r>
          </a:p>
          <a:p>
            <a:r>
              <a:rPr lang="en-US" dirty="0"/>
              <a:t>2. The LM position has a noticeably greater distribution of ball control scores than the LB position and that this is consistent across heights.  </a:t>
            </a:r>
          </a:p>
          <a:p>
            <a:r>
              <a:rPr lang="en-US" dirty="0"/>
              <a:t>3. Age is also distributed fairly equally across heights and positions.  </a:t>
            </a:r>
          </a:p>
          <a:p>
            <a:r>
              <a:rPr lang="en-US" dirty="0"/>
              <a:t>4. As expected, there is some evidence of a positive correlation between Ball Control and Age although it looks like it might depend on position and that there is evidence that it is not linear.  </a:t>
            </a:r>
          </a:p>
        </p:txBody>
      </p:sp>
      <p:cxnSp>
        <p:nvCxnSpPr>
          <p:cNvPr id="6" name="Straight Arrow Connector 5"/>
          <p:cNvCxnSpPr/>
          <p:nvPr/>
        </p:nvCxnSpPr>
        <p:spPr>
          <a:xfrm flipH="1">
            <a:off x="4314305" y="3167149"/>
            <a:ext cx="548640" cy="9975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flipV="1">
            <a:off x="4380807" y="3823855"/>
            <a:ext cx="415634" cy="152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4314305" y="3303199"/>
            <a:ext cx="548640" cy="16407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flipV="1">
            <a:off x="1230284" y="3900055"/>
            <a:ext cx="3616036" cy="2072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8058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6"/>
                                        </p:tgtEl>
                                      </p:cBhvr>
                                    </p:animEffect>
                                    <p:set>
                                      <p:cBhvr>
                                        <p:cTn id="15" dur="1" fill="hold">
                                          <p:stCondLst>
                                            <p:cond delay="499"/>
                                          </p:stCondLst>
                                        </p:cTn>
                                        <p:tgtEl>
                                          <p:spTgt spid="6"/>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8"/>
                                        </p:tgtEl>
                                      </p:cBhvr>
                                    </p:animEffect>
                                    <p:set>
                                      <p:cBhvr>
                                        <p:cTn id="28" dur="1" fill="hold">
                                          <p:stCondLst>
                                            <p:cond delay="499"/>
                                          </p:stCondLst>
                                        </p:cTn>
                                        <p:tgtEl>
                                          <p:spTgt spid="8"/>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500"/>
                                        <p:tgtEl>
                                          <p:spTgt spid="3">
                                            <p:txEl>
                                              <p:pRg st="4" end="4"/>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nodeType="clickEffect">
                                  <p:stCondLst>
                                    <p:cond delay="0"/>
                                  </p:stCondLst>
                                  <p:childTnLst>
                                    <p:animEffect transition="out" filter="fade">
                                      <p:cBhvr>
                                        <p:cTn id="40" dur="500"/>
                                        <p:tgtEl>
                                          <p:spTgt spid="10"/>
                                        </p:tgtEl>
                                      </p:cBhvr>
                                    </p:animEffect>
                                    <p:set>
                                      <p:cBhvr>
                                        <p:cTn id="41" dur="1" fill="hold">
                                          <p:stCondLst>
                                            <p:cond delay="499"/>
                                          </p:stCondLst>
                                        </p:cTn>
                                        <p:tgtEl>
                                          <p:spTgt spid="10"/>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5" end="5"/>
                                            </p:txEl>
                                          </p:spTgt>
                                        </p:tgtEl>
                                        <p:attrNameLst>
                                          <p:attrName>style.visibility</p:attrName>
                                        </p:attrNameLst>
                                      </p:cBhvr>
                                      <p:to>
                                        <p:strVal val="visible"/>
                                      </p:to>
                                    </p:set>
                                    <p:animEffect transition="in" filter="fade">
                                      <p:cBhvr>
                                        <p:cTn id="46" dur="500"/>
                                        <p:tgtEl>
                                          <p:spTgt spid="3">
                                            <p:txEl>
                                              <p:pRg st="5" end="5"/>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xit" presetSubtype="0" fill="hold" nodeType="clickEffect">
                                  <p:stCondLst>
                                    <p:cond delay="0"/>
                                  </p:stCondLst>
                                  <p:childTnLst>
                                    <p:animEffect transition="out" filter="fade">
                                      <p:cBhvr>
                                        <p:cTn id="53" dur="500"/>
                                        <p:tgtEl>
                                          <p:spTgt spid="12"/>
                                        </p:tgtEl>
                                      </p:cBhvr>
                                    </p:animEffect>
                                    <p:set>
                                      <p:cBhvr>
                                        <p:cTn id="54"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7820"/>
            <a:ext cx="8229600" cy="1143000"/>
          </a:xfrm>
        </p:spPr>
        <p:txBody>
          <a:bodyPr/>
          <a:lstStyle/>
          <a:p>
            <a:r>
              <a:rPr lang="en-US" sz="2800" dirty="0"/>
              <a:t>Part 2: Looking Closer at Relationship Between Ball Control and Age</a:t>
            </a:r>
          </a:p>
        </p:txBody>
      </p:sp>
      <p:sp>
        <p:nvSpPr>
          <p:cNvPr id="5" name="Rectangle 4"/>
          <p:cNvSpPr/>
          <p:nvPr/>
        </p:nvSpPr>
        <p:spPr>
          <a:xfrm>
            <a:off x="532014" y="1302105"/>
            <a:ext cx="8429105" cy="923330"/>
          </a:xfrm>
          <a:prstGeom prst="rect">
            <a:avLst/>
          </a:prstGeom>
        </p:spPr>
        <p:txBody>
          <a:bodyPr wrap="square">
            <a:spAutoFit/>
          </a:bodyPr>
          <a:lstStyle/>
          <a:p>
            <a:r>
              <a:rPr lang="en-US" dirty="0"/>
              <a:t>4. As expected, there is some evidence of a positive correlation between Ball Control and Age although it looks like it might depend on position and that there is evidence that it is not linear.  </a:t>
            </a:r>
          </a:p>
        </p:txBody>
      </p:sp>
      <p:pic>
        <p:nvPicPr>
          <p:cNvPr id="9" name="Picture 8"/>
          <p:cNvPicPr>
            <a:picLocks noChangeAspect="1"/>
          </p:cNvPicPr>
          <p:nvPr/>
        </p:nvPicPr>
        <p:blipFill>
          <a:blip r:embed="rId2"/>
          <a:stretch>
            <a:fillRect/>
          </a:stretch>
        </p:blipFill>
        <p:spPr>
          <a:xfrm>
            <a:off x="390698" y="2352495"/>
            <a:ext cx="4246343" cy="2493820"/>
          </a:xfrm>
          <a:prstGeom prst="rect">
            <a:avLst/>
          </a:prstGeom>
        </p:spPr>
      </p:pic>
      <p:pic>
        <p:nvPicPr>
          <p:cNvPr id="11" name="Picture 10"/>
          <p:cNvPicPr>
            <a:picLocks noChangeAspect="1"/>
          </p:cNvPicPr>
          <p:nvPr/>
        </p:nvPicPr>
        <p:blipFill>
          <a:blip r:embed="rId3"/>
          <a:stretch>
            <a:fillRect/>
          </a:stretch>
        </p:blipFill>
        <p:spPr>
          <a:xfrm>
            <a:off x="4796443" y="2352495"/>
            <a:ext cx="4246342" cy="2493820"/>
          </a:xfrm>
          <a:prstGeom prst="rect">
            <a:avLst/>
          </a:prstGeom>
        </p:spPr>
      </p:pic>
      <p:sp>
        <p:nvSpPr>
          <p:cNvPr id="13" name="Rectangle 1"/>
          <p:cNvSpPr>
            <a:spLocks noChangeArrowheads="1"/>
          </p:cNvSpPr>
          <p:nvPr/>
        </p:nvSpPr>
        <p:spPr bwMode="auto">
          <a:xfrm>
            <a:off x="646931" y="4899936"/>
            <a:ext cx="3733875" cy="61555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FF"/>
                </a:solidFill>
                <a:effectLst/>
                <a:latin typeface="Lucida Console" panose="020B0609040504020204" pitchFamily="49" charset="0"/>
              </a:rPr>
              <a:t>FIFA3 %&gt;% ggplot(aes(x = Age, y = BallControl, color = Position)) + geom_point() + geom_smooth(method = "loess") + facet_wrap(~Position)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2"/>
          <p:cNvSpPr>
            <a:spLocks noChangeArrowheads="1"/>
          </p:cNvSpPr>
          <p:nvPr/>
        </p:nvSpPr>
        <p:spPr bwMode="auto">
          <a:xfrm>
            <a:off x="4746566" y="4899936"/>
            <a:ext cx="4048299"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FF"/>
                </a:solidFill>
                <a:effectLst/>
                <a:latin typeface="Lucida Console" panose="020B0609040504020204" pitchFamily="49" charset="0"/>
              </a:rPr>
              <a:t>FIFA3 %&gt;% </a:t>
            </a:r>
            <a:r>
              <a:rPr kumimoji="0" lang="en-US" altLang="en-US" sz="1000" b="0" i="0" u="none" strike="noStrike" cap="none" normalizeH="0" baseline="0" dirty="0" err="1">
                <a:ln>
                  <a:noFill/>
                </a:ln>
                <a:solidFill>
                  <a:srgbClr val="0000FF"/>
                </a:solidFill>
                <a:effectLst/>
                <a:latin typeface="Lucida Console" panose="020B0609040504020204" pitchFamily="49" charset="0"/>
              </a:rPr>
              <a:t>ggplot</a:t>
            </a:r>
            <a:r>
              <a:rPr kumimoji="0" lang="en-US" altLang="en-US" sz="1000" b="0" i="0" u="none" strike="noStrike" cap="none" normalizeH="0" baseline="0" dirty="0">
                <a:ln>
                  <a:noFill/>
                </a:ln>
                <a:solidFill>
                  <a:srgbClr val="0000FF"/>
                </a:solidFill>
                <a:effectLst/>
                <a:latin typeface="Lucida Console" panose="020B0609040504020204" pitchFamily="49" charset="0"/>
              </a:rPr>
              <a:t>(</a:t>
            </a:r>
            <a:r>
              <a:rPr kumimoji="0" lang="en-US" altLang="en-US" sz="1000" b="0" i="0" u="none" strike="noStrike" cap="none" normalizeH="0" baseline="0" dirty="0" err="1">
                <a:ln>
                  <a:noFill/>
                </a:ln>
                <a:solidFill>
                  <a:srgbClr val="0000FF"/>
                </a:solidFill>
                <a:effectLst/>
                <a:latin typeface="Lucida Console" panose="020B0609040504020204" pitchFamily="49" charset="0"/>
              </a:rPr>
              <a:t>aes</a:t>
            </a:r>
            <a:r>
              <a:rPr kumimoji="0" lang="en-US" altLang="en-US" sz="1000" b="0" i="0" u="none" strike="noStrike" cap="none" normalizeH="0" baseline="0" dirty="0">
                <a:ln>
                  <a:noFill/>
                </a:ln>
                <a:solidFill>
                  <a:srgbClr val="0000FF"/>
                </a:solidFill>
                <a:effectLst/>
                <a:latin typeface="Lucida Console" panose="020B0609040504020204" pitchFamily="49" charset="0"/>
              </a:rPr>
              <a:t>(x = Age, y = </a:t>
            </a:r>
            <a:r>
              <a:rPr kumimoji="0" lang="en-US" altLang="en-US" sz="1000" b="0" i="0" u="none" strike="noStrike" cap="none" normalizeH="0" baseline="0" dirty="0" err="1">
                <a:ln>
                  <a:noFill/>
                </a:ln>
                <a:solidFill>
                  <a:srgbClr val="0000FF"/>
                </a:solidFill>
                <a:effectLst/>
                <a:latin typeface="Lucida Console" panose="020B0609040504020204" pitchFamily="49" charset="0"/>
              </a:rPr>
              <a:t>BallControl</a:t>
            </a:r>
            <a:r>
              <a:rPr kumimoji="0" lang="en-US" altLang="en-US" sz="1000" b="0" i="0" u="none" strike="noStrike" cap="none" normalizeH="0" baseline="0" dirty="0">
                <a:ln>
                  <a:noFill/>
                </a:ln>
                <a:solidFill>
                  <a:srgbClr val="0000FF"/>
                </a:solidFill>
                <a:effectLst/>
                <a:latin typeface="Lucida Console" panose="020B0609040504020204" pitchFamily="49" charset="0"/>
              </a:rPr>
              <a:t>, color = Position)) + </a:t>
            </a:r>
            <a:r>
              <a:rPr kumimoji="0" lang="en-US" altLang="en-US" sz="1000" b="0" i="0" u="none" strike="noStrike" cap="none" normalizeH="0" baseline="0" dirty="0" err="1">
                <a:ln>
                  <a:noFill/>
                </a:ln>
                <a:solidFill>
                  <a:srgbClr val="0000FF"/>
                </a:solidFill>
                <a:effectLst/>
                <a:latin typeface="Lucida Console" panose="020B0609040504020204" pitchFamily="49" charset="0"/>
              </a:rPr>
              <a:t>geom_point</a:t>
            </a:r>
            <a:r>
              <a:rPr kumimoji="0" lang="en-US" altLang="en-US" sz="1000" b="0" i="0" u="none" strike="noStrike" cap="none" normalizeH="0" baseline="0" dirty="0">
                <a:ln>
                  <a:noFill/>
                </a:ln>
                <a:solidFill>
                  <a:srgbClr val="0000FF"/>
                </a:solidFill>
                <a:effectLst/>
                <a:latin typeface="Lucida Console" panose="020B0609040504020204" pitchFamily="49" charset="0"/>
              </a:rPr>
              <a:t>() + </a:t>
            </a:r>
            <a:r>
              <a:rPr kumimoji="0" lang="en-US" altLang="en-US" sz="1000" b="0" i="0" u="none" strike="noStrike" cap="none" normalizeH="0" baseline="0" dirty="0" err="1">
                <a:ln>
                  <a:noFill/>
                </a:ln>
                <a:solidFill>
                  <a:srgbClr val="0000FF"/>
                </a:solidFill>
                <a:effectLst/>
                <a:latin typeface="Lucida Console" panose="020B0609040504020204" pitchFamily="49" charset="0"/>
              </a:rPr>
              <a:t>geom_smooth</a:t>
            </a:r>
            <a:r>
              <a:rPr kumimoji="0" lang="en-US" altLang="en-US" sz="1000" b="0" i="0" u="none" strike="noStrike" cap="none" normalizeH="0" baseline="0" dirty="0">
                <a:ln>
                  <a:noFill/>
                </a:ln>
                <a:solidFill>
                  <a:srgbClr val="0000FF"/>
                </a:solidFill>
                <a:effectLst/>
                <a:latin typeface="Lucida Console" panose="020B0609040504020204" pitchFamily="49" charset="0"/>
              </a:rPr>
              <a:t>(method = "lm") + </a:t>
            </a:r>
            <a:r>
              <a:rPr kumimoji="0" lang="en-US" altLang="en-US" sz="1000" b="0" i="0" u="none" strike="noStrike" cap="none" normalizeH="0" baseline="0" dirty="0" err="1">
                <a:ln>
                  <a:noFill/>
                </a:ln>
                <a:solidFill>
                  <a:srgbClr val="0000FF"/>
                </a:solidFill>
                <a:effectLst/>
                <a:latin typeface="Lucida Console" panose="020B0609040504020204" pitchFamily="49" charset="0"/>
              </a:rPr>
              <a:t>facet_wrap</a:t>
            </a:r>
            <a:r>
              <a:rPr kumimoji="0" lang="en-US" altLang="en-US" sz="1000" b="0" i="0" u="none" strike="noStrike" cap="none" normalizeH="0" baseline="0" dirty="0">
                <a:ln>
                  <a:noFill/>
                </a:ln>
                <a:solidFill>
                  <a:srgbClr val="0000FF"/>
                </a:solidFill>
                <a:effectLst/>
                <a:latin typeface="Lucida Console" panose="020B0609040504020204" pitchFamily="49" charset="0"/>
              </a:rPr>
              <a:t>(~Position)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7" name="TextBox 16"/>
          <p:cNvSpPr txBox="1"/>
          <p:nvPr/>
        </p:nvSpPr>
        <p:spPr>
          <a:xfrm>
            <a:off x="290945" y="5669280"/>
            <a:ext cx="8670174" cy="923330"/>
          </a:xfrm>
          <a:prstGeom prst="rect">
            <a:avLst/>
          </a:prstGeom>
          <a:noFill/>
        </p:spPr>
        <p:txBody>
          <a:bodyPr wrap="square" rtlCol="0">
            <a:spAutoFit/>
          </a:bodyPr>
          <a:lstStyle/>
          <a:p>
            <a:r>
              <a:rPr lang="en-US" dirty="0"/>
              <a:t>Upon further review there is evidence of non linearity from the loess fit although there does not seem to be much visual evidence that the relationship is different between the positions. </a:t>
            </a:r>
          </a:p>
        </p:txBody>
      </p:sp>
    </p:spTree>
    <p:extLst>
      <p:ext uri="{BB962C8B-B14F-4D97-AF65-F5344CB8AC3E}">
        <p14:creationId xmlns:p14="http://schemas.microsoft.com/office/powerpoint/2010/main" val="2988682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animBg="1"/>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4568"/>
            <a:ext cx="8229600" cy="1143000"/>
          </a:xfrm>
        </p:spPr>
        <p:txBody>
          <a:bodyPr/>
          <a:lstStyle/>
          <a:p>
            <a:r>
              <a:rPr lang="en-US" sz="2800" dirty="0"/>
              <a:t>Part 2: Looking Closer at Relationship Between Ball Control and Age</a:t>
            </a:r>
          </a:p>
        </p:txBody>
      </p:sp>
      <p:sp>
        <p:nvSpPr>
          <p:cNvPr id="5" name="Rectangle 4"/>
          <p:cNvSpPr/>
          <p:nvPr/>
        </p:nvSpPr>
        <p:spPr>
          <a:xfrm>
            <a:off x="532014" y="1302105"/>
            <a:ext cx="8429105" cy="923330"/>
          </a:xfrm>
          <a:prstGeom prst="rect">
            <a:avLst/>
          </a:prstGeom>
        </p:spPr>
        <p:txBody>
          <a:bodyPr wrap="square">
            <a:spAutoFit/>
          </a:bodyPr>
          <a:lstStyle/>
          <a:p>
            <a:r>
              <a:rPr lang="en-US" dirty="0"/>
              <a:t>4. As expected, there is some evidence of a positive correlation between Ball Control and Age although it looks like it might depend on position and that there is evidence that it is not linear.  </a:t>
            </a:r>
          </a:p>
        </p:txBody>
      </p:sp>
      <p:pic>
        <p:nvPicPr>
          <p:cNvPr id="11" name="Picture 10"/>
          <p:cNvPicPr>
            <a:picLocks noChangeAspect="1"/>
          </p:cNvPicPr>
          <p:nvPr/>
        </p:nvPicPr>
        <p:blipFill>
          <a:blip r:embed="rId2"/>
          <a:stretch>
            <a:fillRect/>
          </a:stretch>
        </p:blipFill>
        <p:spPr>
          <a:xfrm>
            <a:off x="234949" y="2462346"/>
            <a:ext cx="4246342" cy="2493820"/>
          </a:xfrm>
          <a:prstGeom prst="rect">
            <a:avLst/>
          </a:prstGeom>
        </p:spPr>
      </p:pic>
      <p:sp>
        <p:nvSpPr>
          <p:cNvPr id="16" name="Rectangle 2"/>
          <p:cNvSpPr>
            <a:spLocks noChangeArrowheads="1"/>
          </p:cNvSpPr>
          <p:nvPr/>
        </p:nvSpPr>
        <p:spPr bwMode="auto">
          <a:xfrm>
            <a:off x="333971" y="5153891"/>
            <a:ext cx="4048299"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FF"/>
                </a:solidFill>
                <a:effectLst/>
                <a:latin typeface="Lucida Console" panose="020B0609040504020204" pitchFamily="49" charset="0"/>
              </a:rPr>
              <a:t>FIFA3 %&gt;% </a:t>
            </a:r>
            <a:r>
              <a:rPr kumimoji="0" lang="en-US" altLang="en-US" sz="1000" b="0" i="0" u="none" strike="noStrike" cap="none" normalizeH="0" baseline="0" dirty="0" err="1">
                <a:ln>
                  <a:noFill/>
                </a:ln>
                <a:solidFill>
                  <a:srgbClr val="0000FF"/>
                </a:solidFill>
                <a:effectLst/>
                <a:latin typeface="Lucida Console" panose="020B0609040504020204" pitchFamily="49" charset="0"/>
              </a:rPr>
              <a:t>ggplot</a:t>
            </a:r>
            <a:r>
              <a:rPr kumimoji="0" lang="en-US" altLang="en-US" sz="1000" b="0" i="0" u="none" strike="noStrike" cap="none" normalizeH="0" baseline="0" dirty="0">
                <a:ln>
                  <a:noFill/>
                </a:ln>
                <a:solidFill>
                  <a:srgbClr val="0000FF"/>
                </a:solidFill>
                <a:effectLst/>
                <a:latin typeface="Lucida Console" panose="020B0609040504020204" pitchFamily="49" charset="0"/>
              </a:rPr>
              <a:t>(</a:t>
            </a:r>
            <a:r>
              <a:rPr kumimoji="0" lang="en-US" altLang="en-US" sz="1000" b="0" i="0" u="none" strike="noStrike" cap="none" normalizeH="0" baseline="0" dirty="0" err="1">
                <a:ln>
                  <a:noFill/>
                </a:ln>
                <a:solidFill>
                  <a:srgbClr val="0000FF"/>
                </a:solidFill>
                <a:effectLst/>
                <a:latin typeface="Lucida Console" panose="020B0609040504020204" pitchFamily="49" charset="0"/>
              </a:rPr>
              <a:t>aes</a:t>
            </a:r>
            <a:r>
              <a:rPr kumimoji="0" lang="en-US" altLang="en-US" sz="1000" b="0" i="0" u="none" strike="noStrike" cap="none" normalizeH="0" baseline="0" dirty="0">
                <a:ln>
                  <a:noFill/>
                </a:ln>
                <a:solidFill>
                  <a:srgbClr val="0000FF"/>
                </a:solidFill>
                <a:effectLst/>
                <a:latin typeface="Lucida Console" panose="020B0609040504020204" pitchFamily="49" charset="0"/>
              </a:rPr>
              <a:t>(x = Age, y = </a:t>
            </a:r>
            <a:r>
              <a:rPr kumimoji="0" lang="en-US" altLang="en-US" sz="1000" b="0" i="0" u="none" strike="noStrike" cap="none" normalizeH="0" baseline="0" dirty="0" err="1">
                <a:ln>
                  <a:noFill/>
                </a:ln>
                <a:solidFill>
                  <a:srgbClr val="0000FF"/>
                </a:solidFill>
                <a:effectLst/>
                <a:latin typeface="Lucida Console" panose="020B0609040504020204" pitchFamily="49" charset="0"/>
              </a:rPr>
              <a:t>BallControl</a:t>
            </a:r>
            <a:r>
              <a:rPr kumimoji="0" lang="en-US" altLang="en-US" sz="1000" b="0" i="0" u="none" strike="noStrike" cap="none" normalizeH="0" baseline="0" dirty="0">
                <a:ln>
                  <a:noFill/>
                </a:ln>
                <a:solidFill>
                  <a:srgbClr val="0000FF"/>
                </a:solidFill>
                <a:effectLst/>
                <a:latin typeface="Lucida Console" panose="020B0609040504020204" pitchFamily="49" charset="0"/>
              </a:rPr>
              <a:t>, color = Position)) + </a:t>
            </a:r>
            <a:r>
              <a:rPr kumimoji="0" lang="en-US" altLang="en-US" sz="1000" b="0" i="0" u="none" strike="noStrike" cap="none" normalizeH="0" baseline="0" dirty="0" err="1">
                <a:ln>
                  <a:noFill/>
                </a:ln>
                <a:solidFill>
                  <a:srgbClr val="0000FF"/>
                </a:solidFill>
                <a:effectLst/>
                <a:latin typeface="Lucida Console" panose="020B0609040504020204" pitchFamily="49" charset="0"/>
              </a:rPr>
              <a:t>geom_point</a:t>
            </a:r>
            <a:r>
              <a:rPr kumimoji="0" lang="en-US" altLang="en-US" sz="1000" b="0" i="0" u="none" strike="noStrike" cap="none" normalizeH="0" baseline="0" dirty="0">
                <a:ln>
                  <a:noFill/>
                </a:ln>
                <a:solidFill>
                  <a:srgbClr val="0000FF"/>
                </a:solidFill>
                <a:effectLst/>
                <a:latin typeface="Lucida Console" panose="020B0609040504020204" pitchFamily="49" charset="0"/>
              </a:rPr>
              <a:t>() + </a:t>
            </a:r>
            <a:r>
              <a:rPr kumimoji="0" lang="en-US" altLang="en-US" sz="1000" b="0" i="0" u="none" strike="noStrike" cap="none" normalizeH="0" baseline="0" dirty="0" err="1">
                <a:ln>
                  <a:noFill/>
                </a:ln>
                <a:solidFill>
                  <a:srgbClr val="0000FF"/>
                </a:solidFill>
                <a:effectLst/>
                <a:latin typeface="Lucida Console" panose="020B0609040504020204" pitchFamily="49" charset="0"/>
              </a:rPr>
              <a:t>geom_smooth</a:t>
            </a:r>
            <a:r>
              <a:rPr kumimoji="0" lang="en-US" altLang="en-US" sz="1000" b="0" i="0" u="none" strike="noStrike" cap="none" normalizeH="0" baseline="0" dirty="0">
                <a:ln>
                  <a:noFill/>
                </a:ln>
                <a:solidFill>
                  <a:srgbClr val="0000FF"/>
                </a:solidFill>
                <a:effectLst/>
                <a:latin typeface="Lucida Console" panose="020B0609040504020204" pitchFamily="49" charset="0"/>
              </a:rPr>
              <a:t>(method = "lm") + </a:t>
            </a:r>
            <a:r>
              <a:rPr kumimoji="0" lang="en-US" altLang="en-US" sz="1000" b="0" i="0" u="none" strike="noStrike" cap="none" normalizeH="0" baseline="0" dirty="0" err="1">
                <a:ln>
                  <a:noFill/>
                </a:ln>
                <a:solidFill>
                  <a:srgbClr val="0000FF"/>
                </a:solidFill>
                <a:effectLst/>
                <a:latin typeface="Lucida Console" panose="020B0609040504020204" pitchFamily="49" charset="0"/>
              </a:rPr>
              <a:t>facet_wrap</a:t>
            </a:r>
            <a:r>
              <a:rPr kumimoji="0" lang="en-US" altLang="en-US" sz="1000" b="0" i="0" u="none" strike="noStrike" cap="none" normalizeH="0" baseline="0" dirty="0">
                <a:ln>
                  <a:noFill/>
                </a:ln>
                <a:solidFill>
                  <a:srgbClr val="0000FF"/>
                </a:solidFill>
                <a:effectLst/>
                <a:latin typeface="Lucida Console" panose="020B0609040504020204" pitchFamily="49" charset="0"/>
              </a:rPr>
              <a:t>(~Position)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7" name="TextBox 16"/>
          <p:cNvSpPr txBox="1"/>
          <p:nvPr/>
        </p:nvSpPr>
        <p:spPr>
          <a:xfrm>
            <a:off x="4808913" y="2011681"/>
            <a:ext cx="4002578" cy="1754326"/>
          </a:xfrm>
          <a:prstGeom prst="rect">
            <a:avLst/>
          </a:prstGeom>
          <a:noFill/>
        </p:spPr>
        <p:txBody>
          <a:bodyPr wrap="square" rtlCol="0">
            <a:spAutoFit/>
          </a:bodyPr>
          <a:lstStyle/>
          <a:p>
            <a:r>
              <a:rPr lang="en-US" dirty="0"/>
              <a:t>In the linear model case, we can test the equality of the slopes as an exploratory measure.   You will study this in depth in Stat 1.  This is just a preview … this was more in depth than was expected at this point. </a:t>
            </a:r>
          </a:p>
        </p:txBody>
      </p:sp>
      <p:pic>
        <p:nvPicPr>
          <p:cNvPr id="3" name="Picture 2"/>
          <p:cNvPicPr>
            <a:picLocks noChangeAspect="1"/>
          </p:cNvPicPr>
          <p:nvPr/>
        </p:nvPicPr>
        <p:blipFill>
          <a:blip r:embed="rId3"/>
          <a:stretch>
            <a:fillRect/>
          </a:stretch>
        </p:blipFill>
        <p:spPr>
          <a:xfrm>
            <a:off x="5305425" y="4133586"/>
            <a:ext cx="3009554" cy="1392215"/>
          </a:xfrm>
          <a:prstGeom prst="rect">
            <a:avLst/>
          </a:prstGeom>
        </p:spPr>
      </p:pic>
      <p:sp>
        <p:nvSpPr>
          <p:cNvPr id="4" name="Rectangle 1"/>
          <p:cNvSpPr>
            <a:spLocks noChangeArrowheads="1"/>
          </p:cNvSpPr>
          <p:nvPr/>
        </p:nvSpPr>
        <p:spPr bwMode="auto">
          <a:xfrm>
            <a:off x="5121371" y="3826686"/>
            <a:ext cx="4245899" cy="24622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0000FF"/>
                </a:solidFill>
                <a:effectLst/>
                <a:latin typeface="Lucida Console" panose="020B0609040504020204" pitchFamily="49" charset="0"/>
              </a:rPr>
              <a:t>fit = lm(</a:t>
            </a:r>
            <a:r>
              <a:rPr kumimoji="0" lang="en-US" altLang="en-US" sz="800" b="0" i="0" u="none" strike="noStrike" cap="none" normalizeH="0" baseline="0" dirty="0" err="1">
                <a:ln>
                  <a:noFill/>
                </a:ln>
                <a:solidFill>
                  <a:srgbClr val="0000FF"/>
                </a:solidFill>
                <a:effectLst/>
                <a:latin typeface="Lucida Console" panose="020B0609040504020204" pitchFamily="49" charset="0"/>
              </a:rPr>
              <a:t>BallControl~Age</a:t>
            </a:r>
            <a:r>
              <a:rPr kumimoji="0" lang="en-US" altLang="en-US" sz="800" b="0" i="0" u="none" strike="noStrike" cap="none" normalizeH="0" baseline="0" dirty="0">
                <a:ln>
                  <a:noFill/>
                </a:ln>
                <a:solidFill>
                  <a:srgbClr val="0000FF"/>
                </a:solidFill>
                <a:effectLst/>
                <a:latin typeface="Lucida Console" panose="020B0609040504020204" pitchFamily="49" charset="0"/>
              </a:rPr>
              <a:t> + Age*Position, data = FIFA3)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0000FF"/>
                </a:solidFill>
                <a:effectLst/>
                <a:latin typeface="Lucida Console" panose="020B0609040504020204" pitchFamily="49" charset="0"/>
              </a:rPr>
              <a:t>summary(fit)</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cxnSp>
        <p:nvCxnSpPr>
          <p:cNvPr id="12" name="Straight Arrow Connector 11"/>
          <p:cNvCxnSpPr/>
          <p:nvPr/>
        </p:nvCxnSpPr>
        <p:spPr>
          <a:xfrm flipV="1">
            <a:off x="4380707" y="5382491"/>
            <a:ext cx="927845" cy="6460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82881" y="6021107"/>
            <a:ext cx="8961119" cy="646331"/>
          </a:xfrm>
          <a:prstGeom prst="rect">
            <a:avLst/>
          </a:prstGeom>
          <a:noFill/>
        </p:spPr>
        <p:txBody>
          <a:bodyPr wrap="square" rtlCol="0">
            <a:spAutoFit/>
          </a:bodyPr>
          <a:lstStyle/>
          <a:p>
            <a:r>
              <a:rPr lang="en-US" sz="1200" dirty="0"/>
              <a:t>There is sufficient statistical evidence to conclude that the relationship between Ball Control and Age is different between the LM and LB positions.  It is estimated that for every one year increase in age, the increase in ball control is .23 points less for LM than for LF. (</a:t>
            </a:r>
            <a:r>
              <a:rPr lang="en-US" sz="1200" dirty="0" err="1"/>
              <a:t>pvalue</a:t>
            </a:r>
            <a:r>
              <a:rPr lang="en-US" sz="1200" dirty="0"/>
              <a:t> = .00293). A 95% confident interval for this decrease is (.08, .38) points. </a:t>
            </a:r>
          </a:p>
        </p:txBody>
      </p:sp>
      <p:pic>
        <p:nvPicPr>
          <p:cNvPr id="10" name="Picture 9"/>
          <p:cNvPicPr>
            <a:picLocks noChangeAspect="1"/>
          </p:cNvPicPr>
          <p:nvPr/>
        </p:nvPicPr>
        <p:blipFill>
          <a:blip r:embed="rId4"/>
          <a:stretch>
            <a:fillRect/>
          </a:stretch>
        </p:blipFill>
        <p:spPr>
          <a:xfrm>
            <a:off x="6018331" y="5555453"/>
            <a:ext cx="1583742" cy="476158"/>
          </a:xfrm>
          <a:prstGeom prst="rect">
            <a:avLst/>
          </a:prstGeom>
        </p:spPr>
      </p:pic>
      <p:cxnSp>
        <p:nvCxnSpPr>
          <p:cNvPr id="18" name="Straight Arrow Connector 17"/>
          <p:cNvCxnSpPr/>
          <p:nvPr/>
        </p:nvCxnSpPr>
        <p:spPr>
          <a:xfrm flipV="1">
            <a:off x="5308552" y="6024900"/>
            <a:ext cx="1607637" cy="4457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8060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par>
                                <p:cTn id="21" presetID="10" presetClass="entr" presetSubtype="0" fill="hold"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par>
                                <p:cTn id="37" presetID="10" presetClass="entr" presetSubtype="0" fill="hold"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4" grpId="0" animBg="1"/>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23171-0FE8-0115-D55C-C8E87BFE5DF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44513F5-87FA-609C-4B9A-04D78BAE96E1}"/>
              </a:ext>
            </a:extLst>
          </p:cNvPr>
          <p:cNvSpPr>
            <a:spLocks noGrp="1"/>
          </p:cNvSpPr>
          <p:nvPr>
            <p:ph idx="1"/>
          </p:nvPr>
        </p:nvSpPr>
        <p:spPr/>
        <p:txBody>
          <a:bodyPr/>
          <a:lstStyle/>
          <a:p>
            <a:endParaRPr lang="en-US"/>
          </a:p>
        </p:txBody>
      </p:sp>
      <p:pic>
        <p:nvPicPr>
          <p:cNvPr id="4" name="Picture 3" descr="A graph with blue and green dots&#10;&#10;AI-generated content may be incorrect.">
            <a:extLst>
              <a:ext uri="{FF2B5EF4-FFF2-40B4-BE49-F238E27FC236}">
                <a16:creationId xmlns:a16="http://schemas.microsoft.com/office/drawing/2014/main" id="{93387C0C-EE85-377C-BF53-97F09E61B021}"/>
              </a:ext>
            </a:extLst>
          </p:cNvPr>
          <p:cNvPicPr>
            <a:picLocks noChangeAspect="1"/>
          </p:cNvPicPr>
          <p:nvPr/>
        </p:nvPicPr>
        <p:blipFill>
          <a:blip r:embed="rId2"/>
          <a:stretch>
            <a:fillRect/>
          </a:stretch>
        </p:blipFill>
        <p:spPr>
          <a:xfrm>
            <a:off x="0" y="394176"/>
            <a:ext cx="9118013" cy="5960588"/>
          </a:xfrm>
          <a:prstGeom prst="rect">
            <a:avLst/>
          </a:prstGeom>
        </p:spPr>
      </p:pic>
    </p:spTree>
    <p:extLst>
      <p:ext uri="{BB962C8B-B14F-4D97-AF65-F5344CB8AC3E}">
        <p14:creationId xmlns:p14="http://schemas.microsoft.com/office/powerpoint/2010/main" val="3542281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CF49-BE82-1B32-F8CD-FAC4C9881F44}"/>
              </a:ext>
            </a:extLst>
          </p:cNvPr>
          <p:cNvSpPr>
            <a:spLocks noGrp="1"/>
          </p:cNvSpPr>
          <p:nvPr>
            <p:ph type="title"/>
          </p:nvPr>
        </p:nvSpPr>
        <p:spPr/>
        <p:txBody>
          <a:bodyPr/>
          <a:lstStyle/>
          <a:p>
            <a:r>
              <a:rPr lang="en-US" dirty="0"/>
              <a:t>Call to Action</a:t>
            </a:r>
          </a:p>
        </p:txBody>
      </p:sp>
      <p:sp>
        <p:nvSpPr>
          <p:cNvPr id="3" name="Content Placeholder 2">
            <a:extLst>
              <a:ext uri="{FF2B5EF4-FFF2-40B4-BE49-F238E27FC236}">
                <a16:creationId xmlns:a16="http://schemas.microsoft.com/office/drawing/2014/main" id="{905DD7EE-8BB1-76A1-706A-A75B5CAD7C9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DBC7EC48-6A78-3CBB-1082-69FD9E066A1D}"/>
              </a:ext>
            </a:extLst>
          </p:cNvPr>
          <p:cNvPicPr>
            <a:picLocks noChangeAspect="1"/>
          </p:cNvPicPr>
          <p:nvPr/>
        </p:nvPicPr>
        <p:blipFill>
          <a:blip r:embed="rId2"/>
          <a:stretch>
            <a:fillRect/>
          </a:stretch>
        </p:blipFill>
        <p:spPr>
          <a:xfrm>
            <a:off x="179948" y="1476103"/>
            <a:ext cx="8784104" cy="5003074"/>
          </a:xfrm>
          <a:prstGeom prst="rect">
            <a:avLst/>
          </a:prstGeom>
        </p:spPr>
      </p:pic>
    </p:spTree>
    <p:extLst>
      <p:ext uri="{BB962C8B-B14F-4D97-AF65-F5344CB8AC3E}">
        <p14:creationId xmlns:p14="http://schemas.microsoft.com/office/powerpoint/2010/main" val="3389898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2C248-2A51-D2A4-D1C8-D0F3AA5FE1CD}"/>
              </a:ext>
            </a:extLst>
          </p:cNvPr>
          <p:cNvSpPr>
            <a:spLocks noGrp="1"/>
          </p:cNvSpPr>
          <p:nvPr>
            <p:ph type="title"/>
          </p:nvPr>
        </p:nvSpPr>
        <p:spPr/>
        <p:txBody>
          <a:bodyPr/>
          <a:lstStyle/>
          <a:p>
            <a:r>
              <a:rPr lang="en-US" dirty="0"/>
              <a:t>Overall vs Age</a:t>
            </a:r>
          </a:p>
        </p:txBody>
      </p:sp>
      <p:pic>
        <p:nvPicPr>
          <p:cNvPr id="4" name="Picture 3" descr="A screenshot of a computer screen&#10;&#10;AI-generated content may be incorrect.">
            <a:extLst>
              <a:ext uri="{FF2B5EF4-FFF2-40B4-BE49-F238E27FC236}">
                <a16:creationId xmlns:a16="http://schemas.microsoft.com/office/drawing/2014/main" id="{AE02FA3A-EB29-9056-3FA0-17662D2D4ECB}"/>
              </a:ext>
            </a:extLst>
          </p:cNvPr>
          <p:cNvPicPr>
            <a:picLocks noChangeAspect="1"/>
          </p:cNvPicPr>
          <p:nvPr/>
        </p:nvPicPr>
        <p:blipFill>
          <a:blip r:embed="rId2"/>
          <a:stretch>
            <a:fillRect/>
          </a:stretch>
        </p:blipFill>
        <p:spPr>
          <a:xfrm>
            <a:off x="534629" y="1371600"/>
            <a:ext cx="8074742" cy="5245132"/>
          </a:xfrm>
          <a:prstGeom prst="rect">
            <a:avLst/>
          </a:prstGeom>
        </p:spPr>
      </p:pic>
    </p:spTree>
    <p:extLst>
      <p:ext uri="{BB962C8B-B14F-4D97-AF65-F5344CB8AC3E}">
        <p14:creationId xmlns:p14="http://schemas.microsoft.com/office/powerpoint/2010/main" val="41700974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33275-9608-AA38-F56E-FEC97DFA0B20}"/>
              </a:ext>
            </a:extLst>
          </p:cNvPr>
          <p:cNvSpPr>
            <a:spLocks noGrp="1"/>
          </p:cNvSpPr>
          <p:nvPr>
            <p:ph type="title"/>
          </p:nvPr>
        </p:nvSpPr>
        <p:spPr/>
        <p:txBody>
          <a:bodyPr/>
          <a:lstStyle/>
          <a:p>
            <a:r>
              <a:rPr lang="en-US" dirty="0"/>
              <a:t>Breakout! Tips! </a:t>
            </a:r>
            <a:r>
              <a:rPr lang="en-US" dirty="0">
                <a:sym typeface="Wingdings" pitchFamily="2" charset="2"/>
              </a:rPr>
              <a:t></a:t>
            </a:r>
            <a:endParaRPr lang="en-US" dirty="0"/>
          </a:p>
        </p:txBody>
      </p:sp>
      <p:pic>
        <p:nvPicPr>
          <p:cNvPr id="4" name="Picture 3" descr="A screenshot of a graph&#10;&#10;AI-generated content may be incorrect.">
            <a:extLst>
              <a:ext uri="{FF2B5EF4-FFF2-40B4-BE49-F238E27FC236}">
                <a16:creationId xmlns:a16="http://schemas.microsoft.com/office/drawing/2014/main" id="{5C7A9AA5-A365-1842-C651-3BC1BAB55B53}"/>
              </a:ext>
            </a:extLst>
          </p:cNvPr>
          <p:cNvPicPr>
            <a:picLocks noChangeAspect="1"/>
          </p:cNvPicPr>
          <p:nvPr/>
        </p:nvPicPr>
        <p:blipFill>
          <a:blip r:embed="rId2"/>
          <a:srcRect t="6079" b="11371"/>
          <a:stretch/>
        </p:blipFill>
        <p:spPr>
          <a:xfrm>
            <a:off x="309716" y="1385310"/>
            <a:ext cx="8524568" cy="5244090"/>
          </a:xfrm>
          <a:prstGeom prst="rect">
            <a:avLst/>
          </a:prstGeom>
        </p:spPr>
      </p:pic>
    </p:spTree>
    <p:extLst>
      <p:ext uri="{BB962C8B-B14F-4D97-AF65-F5344CB8AC3E}">
        <p14:creationId xmlns:p14="http://schemas.microsoft.com/office/powerpoint/2010/main" val="29292090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70C6E-70BF-4E46-97D7-B2C0650CBA68}"/>
              </a:ext>
            </a:extLst>
          </p:cNvPr>
          <p:cNvSpPr>
            <a:spLocks noGrp="1"/>
          </p:cNvSpPr>
          <p:nvPr>
            <p:ph type="title"/>
          </p:nvPr>
        </p:nvSpPr>
        <p:spPr/>
        <p:txBody>
          <a:bodyPr/>
          <a:lstStyle/>
          <a:p>
            <a:r>
              <a:rPr lang="en-US" dirty="0"/>
              <a:t>Another Look at Aggression and Penalties by Nationality</a:t>
            </a:r>
            <a:endParaRPr lang="fr-FR" dirty="0"/>
          </a:p>
        </p:txBody>
      </p:sp>
      <p:pic>
        <p:nvPicPr>
          <p:cNvPr id="5" name="Picture 4">
            <a:extLst>
              <a:ext uri="{FF2B5EF4-FFF2-40B4-BE49-F238E27FC236}">
                <a16:creationId xmlns:a16="http://schemas.microsoft.com/office/drawing/2014/main" id="{B9A11793-C67C-4C50-8AC5-1D8FFDCEF037}"/>
              </a:ext>
            </a:extLst>
          </p:cNvPr>
          <p:cNvPicPr>
            <a:picLocks noChangeAspect="1"/>
          </p:cNvPicPr>
          <p:nvPr/>
        </p:nvPicPr>
        <p:blipFill>
          <a:blip r:embed="rId2"/>
          <a:stretch>
            <a:fillRect/>
          </a:stretch>
        </p:blipFill>
        <p:spPr>
          <a:xfrm>
            <a:off x="4146433" y="2563244"/>
            <a:ext cx="4936331" cy="3093244"/>
          </a:xfrm>
          <a:prstGeom prst="rect">
            <a:avLst/>
          </a:prstGeom>
        </p:spPr>
      </p:pic>
      <p:sp>
        <p:nvSpPr>
          <p:cNvPr id="6" name="TextBox 5">
            <a:extLst>
              <a:ext uri="{FF2B5EF4-FFF2-40B4-BE49-F238E27FC236}">
                <a16:creationId xmlns:a16="http://schemas.microsoft.com/office/drawing/2014/main" id="{F8607ECA-EFAD-499D-9232-8F4E14B5670E}"/>
              </a:ext>
            </a:extLst>
          </p:cNvPr>
          <p:cNvSpPr txBox="1"/>
          <p:nvPr/>
        </p:nvSpPr>
        <p:spPr>
          <a:xfrm>
            <a:off x="745006" y="2756768"/>
            <a:ext cx="3113236" cy="2377574"/>
          </a:xfrm>
          <a:prstGeom prst="rect">
            <a:avLst/>
          </a:prstGeom>
          <a:noFill/>
        </p:spPr>
        <p:txBody>
          <a:bodyPr wrap="square" rtlCol="0">
            <a:spAutoFit/>
          </a:bodyPr>
          <a:lstStyle/>
          <a:p>
            <a:pPr defTabSz="342900"/>
            <a:r>
              <a:rPr lang="en-US" sz="1350" dirty="0">
                <a:solidFill>
                  <a:prstClr val="black"/>
                </a:solidFill>
                <a:latin typeface="Franklin Gothic Book" panose="020B0503020102020204"/>
              </a:rPr>
              <a:t>Looking at Aggression vs Penalties by Nationality, nothing stands out that well. But it’s interesting to see that all the graphs show a group of outliers with low aggression and low penalties. Could these be players in certain positions? Some other variable that distinguishes these players? Could certain nationalities have correlation with this other mystery attribute? Let’s try position first.</a:t>
            </a:r>
            <a:endParaRPr lang="fr-FR" sz="1350" dirty="0">
              <a:solidFill>
                <a:prstClr val="black"/>
              </a:solidFill>
              <a:latin typeface="Franklin Gothic Book" panose="020B0503020102020204"/>
            </a:endParaRPr>
          </a:p>
        </p:txBody>
      </p:sp>
    </p:spTree>
    <p:extLst>
      <p:ext uri="{BB962C8B-B14F-4D97-AF65-F5344CB8AC3E}">
        <p14:creationId xmlns:p14="http://schemas.microsoft.com/office/powerpoint/2010/main" val="22209710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436D5-F0A3-4D44-87E6-BC3D447D2DAC}"/>
              </a:ext>
            </a:extLst>
          </p:cNvPr>
          <p:cNvSpPr>
            <a:spLocks noGrp="1"/>
          </p:cNvSpPr>
          <p:nvPr>
            <p:ph type="title"/>
          </p:nvPr>
        </p:nvSpPr>
        <p:spPr/>
        <p:txBody>
          <a:bodyPr/>
          <a:lstStyle/>
          <a:p>
            <a:r>
              <a:rPr lang="en-US" dirty="0"/>
              <a:t>The Goalkeepers have low aggression and penalties</a:t>
            </a:r>
            <a:endParaRPr lang="fr-FR" dirty="0"/>
          </a:p>
        </p:txBody>
      </p:sp>
      <p:pic>
        <p:nvPicPr>
          <p:cNvPr id="4" name="Picture 3">
            <a:extLst>
              <a:ext uri="{FF2B5EF4-FFF2-40B4-BE49-F238E27FC236}">
                <a16:creationId xmlns:a16="http://schemas.microsoft.com/office/drawing/2014/main" id="{895995BC-8FB9-4C1D-BB54-BDF21119A4C1}"/>
              </a:ext>
            </a:extLst>
          </p:cNvPr>
          <p:cNvPicPr>
            <a:picLocks noChangeAspect="1"/>
          </p:cNvPicPr>
          <p:nvPr/>
        </p:nvPicPr>
        <p:blipFill>
          <a:blip r:embed="rId2"/>
          <a:stretch>
            <a:fillRect/>
          </a:stretch>
        </p:blipFill>
        <p:spPr>
          <a:xfrm>
            <a:off x="3165350" y="2486025"/>
            <a:ext cx="5457825" cy="3157538"/>
          </a:xfrm>
          <a:prstGeom prst="rect">
            <a:avLst/>
          </a:prstGeom>
        </p:spPr>
      </p:pic>
      <p:sp>
        <p:nvSpPr>
          <p:cNvPr id="5" name="TextBox 4">
            <a:extLst>
              <a:ext uri="{FF2B5EF4-FFF2-40B4-BE49-F238E27FC236}">
                <a16:creationId xmlns:a16="http://schemas.microsoft.com/office/drawing/2014/main" id="{3FFB24A2-A160-485B-AC10-26816CD380E4}"/>
              </a:ext>
            </a:extLst>
          </p:cNvPr>
          <p:cNvSpPr txBox="1"/>
          <p:nvPr/>
        </p:nvSpPr>
        <p:spPr>
          <a:xfrm>
            <a:off x="1028701" y="3190944"/>
            <a:ext cx="1720256" cy="923330"/>
          </a:xfrm>
          <a:prstGeom prst="rect">
            <a:avLst/>
          </a:prstGeom>
          <a:noFill/>
        </p:spPr>
        <p:txBody>
          <a:bodyPr wrap="square" rtlCol="0">
            <a:spAutoFit/>
          </a:bodyPr>
          <a:lstStyle/>
          <a:p>
            <a:pPr defTabSz="342900"/>
            <a:r>
              <a:rPr lang="en-US" sz="1350" dirty="0">
                <a:solidFill>
                  <a:prstClr val="black"/>
                </a:solidFill>
                <a:latin typeface="Franklin Gothic Book" panose="020B0503020102020204"/>
              </a:rPr>
              <a:t>Goal Keeper = GK (green group in the lower left of each plot)</a:t>
            </a:r>
            <a:endParaRPr lang="fr-FR" sz="1350" dirty="0">
              <a:solidFill>
                <a:prstClr val="black"/>
              </a:solidFill>
              <a:latin typeface="Franklin Gothic Book" panose="020B0503020102020204"/>
            </a:endParaRPr>
          </a:p>
        </p:txBody>
      </p:sp>
    </p:spTree>
    <p:extLst>
      <p:ext uri="{BB962C8B-B14F-4D97-AF65-F5344CB8AC3E}">
        <p14:creationId xmlns:p14="http://schemas.microsoft.com/office/powerpoint/2010/main" val="4213080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79DCE-9E7F-0740-B7E0-D0A1415EB92B}"/>
              </a:ext>
            </a:extLst>
          </p:cNvPr>
          <p:cNvSpPr>
            <a:spLocks noGrp="1"/>
          </p:cNvSpPr>
          <p:nvPr>
            <p:ph type="title"/>
          </p:nvPr>
        </p:nvSpPr>
        <p:spPr/>
        <p:txBody>
          <a:bodyPr/>
          <a:lstStyle/>
          <a:p>
            <a:r>
              <a:rPr lang="en-US" dirty="0"/>
              <a:t>For Live Session: Unit 3</a:t>
            </a:r>
          </a:p>
        </p:txBody>
      </p:sp>
      <p:sp>
        <p:nvSpPr>
          <p:cNvPr id="3" name="Content Placeholder 2">
            <a:extLst>
              <a:ext uri="{FF2B5EF4-FFF2-40B4-BE49-F238E27FC236}">
                <a16:creationId xmlns:a16="http://schemas.microsoft.com/office/drawing/2014/main" id="{162401A0-BF56-AF48-8CED-C53370224990}"/>
              </a:ext>
            </a:extLst>
          </p:cNvPr>
          <p:cNvSpPr>
            <a:spLocks noGrp="1"/>
          </p:cNvSpPr>
          <p:nvPr>
            <p:ph idx="1"/>
          </p:nvPr>
        </p:nvSpPr>
        <p:spPr>
          <a:xfrm>
            <a:off x="76200" y="1417637"/>
            <a:ext cx="9067800" cy="4525963"/>
          </a:xfrm>
        </p:spPr>
        <p:txBody>
          <a:bodyPr/>
          <a:lstStyle/>
          <a:p>
            <a:pPr marL="0" indent="0">
              <a:buNone/>
            </a:pPr>
            <a:r>
              <a:rPr lang="en-US" sz="1800" b="1" dirty="0"/>
              <a:t>Part 1: We would like to analyze the Left Midfielders (LM) versus the Left Forwards (LF). (Estimated / expected time: 2 – 4 hours and at least 2+ slides).</a:t>
            </a:r>
          </a:p>
          <a:p>
            <a:r>
              <a:rPr lang="en-US" sz="1600" dirty="0"/>
              <a:t>Using the FIFA player data set, filter the data set to create a </a:t>
            </a:r>
            <a:r>
              <a:rPr lang="en-US" sz="1600" dirty="0" err="1"/>
              <a:t>dataframe</a:t>
            </a:r>
            <a:r>
              <a:rPr lang="en-US" sz="1600" dirty="0"/>
              <a:t> that has just the Left Midfielders (LM) and Left Forwards (LF).</a:t>
            </a:r>
            <a:r>
              <a:rPr lang="en-US" sz="1800" dirty="0"/>
              <a:t>  </a:t>
            </a:r>
          </a:p>
          <a:p>
            <a:r>
              <a:rPr lang="en-US" sz="1600" dirty="0"/>
              <a:t>Use </a:t>
            </a:r>
            <a:r>
              <a:rPr lang="en-US" sz="1600" dirty="0" err="1"/>
              <a:t>Ggally</a:t>
            </a:r>
            <a:r>
              <a:rPr lang="en-US" sz="1600" dirty="0"/>
              <a:t> and </a:t>
            </a:r>
            <a:r>
              <a:rPr lang="en-US" sz="1600" dirty="0" err="1"/>
              <a:t>ggpairs</a:t>
            </a:r>
            <a:r>
              <a:rPr lang="en-US" sz="1600" dirty="0"/>
              <a:t>() and the dataset you created above above, to plot the categorical variable Position (LM and LF), versus the continuous variables Acceleration and Agility.  </a:t>
            </a:r>
          </a:p>
          <a:p>
            <a:r>
              <a:rPr lang="en-US" sz="1600" dirty="0"/>
              <a:t>Given the plot above, what relationships do you see?  Comment on these.</a:t>
            </a:r>
          </a:p>
          <a:p>
            <a:r>
              <a:rPr lang="en-US" sz="1600" dirty="0"/>
              <a:t>Your client would like to formally test if the mean agility rating of left midfielders is different than that of the left forwards.  Perform a 6 – step t-test to test for the difference in these means.  (You may skip step 2 (draw and shade) if you like.  If you are unfamiliar with the 6-step hypothesis test, see Stat 1 slides or the Bridge Course to review the 6-step hypothesis test.)</a:t>
            </a:r>
          </a:p>
          <a:p>
            <a:r>
              <a:rPr lang="en-US" sz="1600" dirty="0"/>
              <a:t>Are the assumptions of this test reasonably met</a:t>
            </a:r>
            <a:r>
              <a:rPr lang="en-US" sz="1600" b="1" dirty="0"/>
              <a:t>?  If you have not had Stat 1</a:t>
            </a:r>
            <a:r>
              <a:rPr lang="en-US" sz="1600" dirty="0"/>
              <a:t>, simply create a histogram of the agility scores for both groups (LM and LF) and given what you know about the CLT, comment on if you believe the sampling distribution of sample means (of your sample size) will be reasonably normal.  In addition, does there look like there is significant visual evidence to suggest the standard deviations are different? ….. </a:t>
            </a:r>
            <a:r>
              <a:rPr lang="en-US" sz="1600" b="1" dirty="0"/>
              <a:t>If you have had Stat 1</a:t>
            </a:r>
            <a:r>
              <a:rPr lang="en-US" sz="1600" dirty="0"/>
              <a:t>, create the plots listed above (and any other plots you might prefer) and be prepared to be a teacher and teach what you know about the assumptions of the t-test and if those are assumption are reasonably met here.</a:t>
            </a:r>
          </a:p>
          <a:p>
            <a:endParaRPr lang="en-US" sz="2400" dirty="0"/>
          </a:p>
          <a:p>
            <a:endParaRPr lang="en-US" dirty="0"/>
          </a:p>
        </p:txBody>
      </p:sp>
    </p:spTree>
    <p:extLst>
      <p:ext uri="{BB962C8B-B14F-4D97-AF65-F5344CB8AC3E}">
        <p14:creationId xmlns:p14="http://schemas.microsoft.com/office/powerpoint/2010/main" val="756824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 name="Part 2"/>
          <p:cNvSpPr txBox="1">
            <a:spLocks noGrp="1"/>
          </p:cNvSpPr>
          <p:nvPr>
            <p:ph type="title"/>
          </p:nvPr>
        </p:nvSpPr>
        <p:spPr>
          <a:prstGeom prst="rect">
            <a:avLst/>
          </a:prstGeom>
        </p:spPr>
        <p:txBody>
          <a:bodyPr/>
          <a:lstStyle/>
          <a:p>
            <a:r>
              <a:t>Part 2</a:t>
            </a:r>
          </a:p>
        </p:txBody>
      </p:sp>
      <p:sp>
        <p:nvSpPr>
          <p:cNvPr id="144" name="First, I want to visualize the data. I’m curious how the positions are distributed, as well as which countries produce the most top-level football players."/>
          <p:cNvSpPr txBox="1">
            <a:spLocks noGrp="1"/>
          </p:cNvSpPr>
          <p:nvPr>
            <p:ph type="body" sz="quarter" idx="1"/>
          </p:nvPr>
        </p:nvSpPr>
        <p:spPr>
          <a:xfrm>
            <a:off x="337614" y="5535634"/>
            <a:ext cx="8468772" cy="725482"/>
          </a:xfrm>
          <a:prstGeom prst="rect">
            <a:avLst/>
          </a:prstGeom>
        </p:spPr>
        <p:txBody>
          <a:bodyPr anchor="t"/>
          <a:lstStyle>
            <a:lvl1pPr>
              <a:defRPr>
                <a:solidFill>
                  <a:schemeClr val="accent5"/>
                </a:solidFill>
              </a:defRPr>
            </a:lvl1pPr>
          </a:lstStyle>
          <a:p>
            <a:r>
              <a:rPr dirty="0"/>
              <a:t>First, I want to visualize the data. I’m curious how the positions are distributed, as well as which countries produce the most top-level football players.</a:t>
            </a:r>
          </a:p>
        </p:txBody>
      </p:sp>
      <p:pic>
        <p:nvPicPr>
          <p:cNvPr id="145" name="Image" descr="Image"/>
          <p:cNvPicPr>
            <a:picLocks noChangeAspect="1"/>
          </p:cNvPicPr>
          <p:nvPr/>
        </p:nvPicPr>
        <p:blipFill>
          <a:blip r:embed="rId2"/>
          <a:stretch>
            <a:fillRect/>
          </a:stretch>
        </p:blipFill>
        <p:spPr>
          <a:xfrm>
            <a:off x="181380" y="2082397"/>
            <a:ext cx="4384010" cy="2693207"/>
          </a:xfrm>
          <a:prstGeom prst="rect">
            <a:avLst/>
          </a:prstGeom>
          <a:ln w="12700">
            <a:miter lim="400000"/>
          </a:ln>
        </p:spPr>
      </p:pic>
      <p:pic>
        <p:nvPicPr>
          <p:cNvPr id="146" name="Image" descr="Image"/>
          <p:cNvPicPr>
            <a:picLocks noChangeAspect="1"/>
          </p:cNvPicPr>
          <p:nvPr/>
        </p:nvPicPr>
        <p:blipFill>
          <a:blip r:embed="rId3"/>
          <a:stretch>
            <a:fillRect/>
          </a:stretch>
        </p:blipFill>
        <p:spPr>
          <a:xfrm>
            <a:off x="4671745" y="959625"/>
            <a:ext cx="4387322" cy="2693208"/>
          </a:xfrm>
          <a:prstGeom prst="rect">
            <a:avLst/>
          </a:prstGeom>
          <a:ln w="12700">
            <a:miter lim="400000"/>
          </a:ln>
        </p:spPr>
      </p:pic>
      <p:pic>
        <p:nvPicPr>
          <p:cNvPr id="147" name="Image" descr="Image"/>
          <p:cNvPicPr>
            <a:picLocks noChangeAspect="1"/>
          </p:cNvPicPr>
          <p:nvPr/>
        </p:nvPicPr>
        <p:blipFill>
          <a:blip r:embed="rId4"/>
          <a:stretch>
            <a:fillRect/>
          </a:stretch>
        </p:blipFill>
        <p:spPr>
          <a:xfrm>
            <a:off x="4688514" y="3902927"/>
            <a:ext cx="4370553" cy="1253281"/>
          </a:xfrm>
          <a:prstGeom prst="rect">
            <a:avLst/>
          </a:prstGeom>
          <a:ln w="12700">
            <a:miter lim="400000"/>
          </a:ln>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9" name="Part 2"/>
          <p:cNvSpPr txBox="1">
            <a:spLocks noGrp="1"/>
          </p:cNvSpPr>
          <p:nvPr>
            <p:ph type="title"/>
          </p:nvPr>
        </p:nvSpPr>
        <p:spPr>
          <a:prstGeom prst="rect">
            <a:avLst/>
          </a:prstGeom>
        </p:spPr>
        <p:txBody>
          <a:bodyPr/>
          <a:lstStyle/>
          <a:p>
            <a:r>
              <a:t>Part 2</a:t>
            </a:r>
          </a:p>
        </p:txBody>
      </p:sp>
      <p:sp>
        <p:nvSpPr>
          <p:cNvPr id="150" name="This makes me wonder about which countries produce the most talented football players.…"/>
          <p:cNvSpPr txBox="1">
            <a:spLocks noGrp="1"/>
          </p:cNvSpPr>
          <p:nvPr>
            <p:ph type="body" sz="half" idx="1"/>
          </p:nvPr>
        </p:nvSpPr>
        <p:spPr>
          <a:xfrm>
            <a:off x="252413" y="2295525"/>
            <a:ext cx="2983917" cy="3324225"/>
          </a:xfrm>
          <a:prstGeom prst="rect">
            <a:avLst/>
          </a:prstGeom>
        </p:spPr>
        <p:txBody>
          <a:bodyPr anchor="t">
            <a:normAutofit fontScale="40000" lnSpcReduction="20000"/>
          </a:bodyPr>
          <a:lstStyle/>
          <a:p>
            <a:pPr marL="184023" indent="-184023" defTabSz="260032">
              <a:spcBef>
                <a:spcPts val="1650"/>
              </a:spcBef>
              <a:defRPr sz="4368">
                <a:solidFill>
                  <a:schemeClr val="accent5"/>
                </a:solidFill>
              </a:defRPr>
            </a:pPr>
            <a:r>
              <a:t>This makes me wonder about which countries produce the most talented football players.</a:t>
            </a:r>
          </a:p>
          <a:p>
            <a:pPr marL="368046" lvl="1" indent="-184023" defTabSz="260032">
              <a:spcBef>
                <a:spcPts val="1650"/>
              </a:spcBef>
              <a:defRPr sz="4368">
                <a:solidFill>
                  <a:schemeClr val="accent5"/>
                </a:solidFill>
              </a:defRPr>
            </a:pPr>
            <a:r>
              <a:t>We will look at the columns ‘overall’ and ‘international.reputation’ as a proxy for talent.</a:t>
            </a:r>
          </a:p>
          <a:p>
            <a:pPr marL="184023" indent="-184023" defTabSz="260032">
              <a:spcBef>
                <a:spcPts val="1650"/>
              </a:spcBef>
              <a:defRPr sz="4368">
                <a:solidFill>
                  <a:schemeClr val="accent5"/>
                </a:solidFill>
              </a:defRPr>
            </a:pPr>
            <a:r>
              <a:t>It appears that players do not gain International Reputation unless their ‘Overall’ is greater than 60, so we will limit the search for talented players there.</a:t>
            </a:r>
          </a:p>
        </p:txBody>
      </p:sp>
      <p:pic>
        <p:nvPicPr>
          <p:cNvPr id="151" name="Image" descr="Image"/>
          <p:cNvPicPr>
            <a:picLocks noChangeAspect="1"/>
          </p:cNvPicPr>
          <p:nvPr/>
        </p:nvPicPr>
        <p:blipFill>
          <a:blip r:embed="rId2"/>
          <a:stretch>
            <a:fillRect/>
          </a:stretch>
        </p:blipFill>
        <p:spPr>
          <a:xfrm>
            <a:off x="3442455" y="1299913"/>
            <a:ext cx="5594093" cy="3441311"/>
          </a:xfrm>
          <a:prstGeom prst="rect">
            <a:avLst/>
          </a:prstGeom>
          <a:ln w="12700">
            <a:miter lim="400000"/>
          </a:ln>
        </p:spPr>
      </p:pic>
      <p:pic>
        <p:nvPicPr>
          <p:cNvPr id="152" name="Image" descr="Image"/>
          <p:cNvPicPr>
            <a:picLocks noChangeAspect="1"/>
          </p:cNvPicPr>
          <p:nvPr/>
        </p:nvPicPr>
        <p:blipFill>
          <a:blip r:embed="rId3"/>
          <a:stretch>
            <a:fillRect/>
          </a:stretch>
        </p:blipFill>
        <p:spPr>
          <a:xfrm>
            <a:off x="4941592" y="5092514"/>
            <a:ext cx="2767013" cy="438150"/>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4" name="Part 2"/>
          <p:cNvSpPr txBox="1">
            <a:spLocks noGrp="1"/>
          </p:cNvSpPr>
          <p:nvPr>
            <p:ph type="title"/>
          </p:nvPr>
        </p:nvSpPr>
        <p:spPr>
          <a:prstGeom prst="rect">
            <a:avLst/>
          </a:prstGeom>
        </p:spPr>
        <p:txBody>
          <a:bodyPr/>
          <a:lstStyle/>
          <a:p>
            <a:r>
              <a:t>Part 2</a:t>
            </a:r>
          </a:p>
        </p:txBody>
      </p:sp>
      <p:sp>
        <p:nvSpPr>
          <p:cNvPr id="155" name="Argentina and Brazil are clearly outliers. It would be interesting, time permitting, to check whether the mean Overall ratings of this subset are statistically different."/>
          <p:cNvSpPr txBox="1">
            <a:spLocks noGrp="1"/>
          </p:cNvSpPr>
          <p:nvPr>
            <p:ph type="body" sz="quarter" idx="1"/>
          </p:nvPr>
        </p:nvSpPr>
        <p:spPr>
          <a:xfrm>
            <a:off x="252413" y="4663468"/>
            <a:ext cx="8710823" cy="956282"/>
          </a:xfrm>
          <a:prstGeom prst="rect">
            <a:avLst/>
          </a:prstGeom>
        </p:spPr>
        <p:txBody>
          <a:bodyPr anchor="t"/>
          <a:lstStyle>
            <a:lvl1pPr>
              <a:defRPr>
                <a:solidFill>
                  <a:schemeClr val="accent5"/>
                </a:solidFill>
              </a:defRPr>
            </a:lvl1pPr>
          </a:lstStyle>
          <a:p>
            <a:r>
              <a:t>Argentina and Brazil are clearly outliers. It would be interesting, time permitting, to check whether the mean Overall ratings of this subset are statistically different.</a:t>
            </a:r>
          </a:p>
        </p:txBody>
      </p:sp>
      <p:pic>
        <p:nvPicPr>
          <p:cNvPr id="156" name="Image" descr="Image"/>
          <p:cNvPicPr>
            <a:picLocks noChangeAspect="1"/>
          </p:cNvPicPr>
          <p:nvPr/>
        </p:nvPicPr>
        <p:blipFill>
          <a:blip r:embed="rId2"/>
          <a:stretch>
            <a:fillRect/>
          </a:stretch>
        </p:blipFill>
        <p:spPr>
          <a:xfrm>
            <a:off x="3313495" y="976670"/>
            <a:ext cx="5719941" cy="3561739"/>
          </a:xfrm>
          <a:prstGeom prst="rect">
            <a:avLst/>
          </a:prstGeom>
          <a:ln w="12700">
            <a:miter lim="400000"/>
          </a:ln>
        </p:spPr>
      </p:pic>
      <p:pic>
        <p:nvPicPr>
          <p:cNvPr id="157" name="Image" descr="Image"/>
          <p:cNvPicPr>
            <a:picLocks noChangeAspect="1"/>
          </p:cNvPicPr>
          <p:nvPr/>
        </p:nvPicPr>
        <p:blipFill>
          <a:blip r:embed="rId3"/>
          <a:srcRect r="25503"/>
          <a:stretch>
            <a:fillRect/>
          </a:stretch>
        </p:blipFill>
        <p:spPr>
          <a:xfrm>
            <a:off x="226324" y="2069359"/>
            <a:ext cx="3012791" cy="1840580"/>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9" name="Part 2"/>
          <p:cNvSpPr txBox="1">
            <a:spLocks noGrp="1"/>
          </p:cNvSpPr>
          <p:nvPr>
            <p:ph type="title"/>
          </p:nvPr>
        </p:nvSpPr>
        <p:spPr>
          <a:prstGeom prst="rect">
            <a:avLst/>
          </a:prstGeom>
        </p:spPr>
        <p:txBody>
          <a:bodyPr/>
          <a:lstStyle/>
          <a:p>
            <a:r>
              <a:t>Part 2</a:t>
            </a:r>
          </a:p>
        </p:txBody>
      </p:sp>
      <p:sp>
        <p:nvSpPr>
          <p:cNvPr id="160" name="For the top ten countries, I would like to look at the relative ratios of top players, cut into skill bins.…"/>
          <p:cNvSpPr txBox="1">
            <a:spLocks noGrp="1"/>
          </p:cNvSpPr>
          <p:nvPr>
            <p:ph type="body" sz="half" idx="1"/>
          </p:nvPr>
        </p:nvSpPr>
        <p:spPr>
          <a:xfrm>
            <a:off x="252412" y="2295525"/>
            <a:ext cx="3223315" cy="3324225"/>
          </a:xfrm>
          <a:prstGeom prst="rect">
            <a:avLst/>
          </a:prstGeom>
        </p:spPr>
        <p:txBody>
          <a:bodyPr anchor="t">
            <a:normAutofit fontScale="32500" lnSpcReduction="20000"/>
          </a:bodyPr>
          <a:lstStyle/>
          <a:p>
            <a:pPr marL="173069" indent="-173069" defTabSz="244554">
              <a:spcBef>
                <a:spcPts val="1538"/>
              </a:spcBef>
              <a:defRPr sz="4108">
                <a:solidFill>
                  <a:schemeClr val="accent5"/>
                </a:solidFill>
              </a:defRPr>
            </a:pPr>
            <a:r>
              <a:t>For the top ten countries, I would like to look at the relative ratios of top players, cut into skill bins.</a:t>
            </a:r>
          </a:p>
          <a:p>
            <a:pPr marL="173069" indent="-173069" defTabSz="244554">
              <a:spcBef>
                <a:spcPts val="1538"/>
              </a:spcBef>
              <a:defRPr sz="4108">
                <a:solidFill>
                  <a:schemeClr val="accent5"/>
                </a:solidFill>
              </a:defRPr>
            </a:pPr>
            <a:r>
              <a:t>Some countries have a much higher proportion of highly skilled players compared to their overall contribution.</a:t>
            </a:r>
          </a:p>
          <a:p>
            <a:pPr marL="346139" lvl="1" indent="-173069" defTabSz="244554">
              <a:spcBef>
                <a:spcPts val="1538"/>
              </a:spcBef>
              <a:defRPr sz="4108">
                <a:solidFill>
                  <a:schemeClr val="accent5"/>
                </a:solidFill>
              </a:defRPr>
            </a:pPr>
            <a:r>
              <a:t>It would be interesting to explore how exactly these ratios compare.</a:t>
            </a:r>
          </a:p>
          <a:p>
            <a:pPr marL="346139" lvl="1" indent="-173069" defTabSz="244554">
              <a:spcBef>
                <a:spcPts val="1538"/>
              </a:spcBef>
              <a:defRPr sz="4108">
                <a:solidFill>
                  <a:schemeClr val="accent5"/>
                </a:solidFill>
              </a:defRPr>
            </a:pPr>
            <a:r>
              <a:t>I would also like to measure them vs. the population of the country. Integrating CIA Factbook data to compare could be a future project.</a:t>
            </a:r>
          </a:p>
        </p:txBody>
      </p:sp>
      <p:pic>
        <p:nvPicPr>
          <p:cNvPr id="161" name="Image" descr="Image"/>
          <p:cNvPicPr>
            <a:picLocks noChangeAspect="1"/>
          </p:cNvPicPr>
          <p:nvPr/>
        </p:nvPicPr>
        <p:blipFill>
          <a:blip r:embed="rId2"/>
          <a:stretch>
            <a:fillRect/>
          </a:stretch>
        </p:blipFill>
        <p:spPr>
          <a:xfrm>
            <a:off x="3682146" y="4639567"/>
            <a:ext cx="5339840" cy="1468610"/>
          </a:xfrm>
          <a:prstGeom prst="rect">
            <a:avLst/>
          </a:prstGeom>
          <a:ln w="12700">
            <a:miter lim="400000"/>
          </a:ln>
        </p:spPr>
      </p:pic>
      <p:pic>
        <p:nvPicPr>
          <p:cNvPr id="162" name="Image" descr="Image"/>
          <p:cNvPicPr>
            <a:picLocks noChangeAspect="1"/>
          </p:cNvPicPr>
          <p:nvPr/>
        </p:nvPicPr>
        <p:blipFill>
          <a:blip r:embed="rId3"/>
          <a:stretch>
            <a:fillRect/>
          </a:stretch>
        </p:blipFill>
        <p:spPr>
          <a:xfrm>
            <a:off x="3682146" y="950545"/>
            <a:ext cx="5355334" cy="3324225"/>
          </a:xfrm>
          <a:prstGeom prst="rect">
            <a:avLst/>
          </a:prstGeom>
          <a:ln w="12700">
            <a:miter lim="400000"/>
          </a:ln>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79DCE-9E7F-0740-B7E0-D0A1415EB92B}"/>
              </a:ext>
            </a:extLst>
          </p:cNvPr>
          <p:cNvSpPr>
            <a:spLocks noGrp="1"/>
          </p:cNvSpPr>
          <p:nvPr>
            <p:ph type="title"/>
          </p:nvPr>
        </p:nvSpPr>
        <p:spPr/>
        <p:txBody>
          <a:bodyPr/>
          <a:lstStyle/>
          <a:p>
            <a:r>
              <a:rPr lang="en-US" dirty="0"/>
              <a:t>For Live Session: Unit 3</a:t>
            </a:r>
          </a:p>
        </p:txBody>
      </p:sp>
      <p:sp>
        <p:nvSpPr>
          <p:cNvPr id="3" name="Content Placeholder 2">
            <a:extLst>
              <a:ext uri="{FF2B5EF4-FFF2-40B4-BE49-F238E27FC236}">
                <a16:creationId xmlns:a16="http://schemas.microsoft.com/office/drawing/2014/main" id="{162401A0-BF56-AF48-8CED-C53370224990}"/>
              </a:ext>
            </a:extLst>
          </p:cNvPr>
          <p:cNvSpPr>
            <a:spLocks noGrp="1"/>
          </p:cNvSpPr>
          <p:nvPr>
            <p:ph idx="1"/>
          </p:nvPr>
        </p:nvSpPr>
        <p:spPr>
          <a:xfrm>
            <a:off x="228600" y="1600200"/>
            <a:ext cx="8763000" cy="4525963"/>
          </a:xfrm>
        </p:spPr>
        <p:txBody>
          <a:bodyPr/>
          <a:lstStyle/>
          <a:p>
            <a:pPr marL="0" indent="0">
              <a:buNone/>
            </a:pPr>
            <a:r>
              <a:rPr lang="en-US" sz="2000" b="1" dirty="0"/>
              <a:t>Part 3: Takeaways and Question for Live Session</a:t>
            </a:r>
          </a:p>
          <a:p>
            <a:pPr marL="0" indent="0">
              <a:buNone/>
            </a:pPr>
            <a:endParaRPr lang="en-US" sz="2000" b="1" dirty="0"/>
          </a:p>
          <a:p>
            <a:pPr marL="0" indent="0">
              <a:buNone/>
            </a:pPr>
            <a:r>
              <a:rPr lang="en-US" sz="2000" dirty="0"/>
              <a:t>What were your 3-5 (or more) key takeaways from this unit?</a:t>
            </a:r>
          </a:p>
          <a:p>
            <a:pPr marL="0" indent="0">
              <a:buNone/>
            </a:pPr>
            <a:r>
              <a:rPr lang="en-US" sz="2000" dirty="0"/>
              <a:t>Were there any questions you had or topics that were fuzzy?  (There is no minimum here.  However, if you don’t have any questions, please simply state, “I didn’t have any questions, everything was pretty clear!”  (or something to that effect.) </a:t>
            </a:r>
            <a:r>
              <a:rPr lang="en-US" sz="2000" dirty="0">
                <a:sym typeface="Wingdings" pitchFamily="2" charset="2"/>
              </a:rPr>
              <a:t>  </a:t>
            </a:r>
            <a:endParaRPr lang="en-US" sz="2000" dirty="0"/>
          </a:p>
          <a:p>
            <a:endParaRPr lang="en-US" sz="2400" dirty="0"/>
          </a:p>
          <a:p>
            <a:endParaRPr lang="en-US" dirty="0"/>
          </a:p>
        </p:txBody>
      </p:sp>
    </p:spTree>
    <p:extLst>
      <p:ext uri="{BB962C8B-B14F-4D97-AF65-F5344CB8AC3E}">
        <p14:creationId xmlns:p14="http://schemas.microsoft.com/office/powerpoint/2010/main" val="36561256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2290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773" y="333575"/>
            <a:ext cx="8229600" cy="1143000"/>
          </a:xfrm>
        </p:spPr>
        <p:txBody>
          <a:bodyPr/>
          <a:lstStyle/>
          <a:p>
            <a:r>
              <a:rPr lang="en-US" sz="1400" dirty="0"/>
              <a:t>Part 1: Using the FIFA player data set, filter the data set to create a </a:t>
            </a:r>
            <a:r>
              <a:rPr lang="en-US" sz="1400" dirty="0" err="1"/>
              <a:t>dataframe</a:t>
            </a:r>
            <a:r>
              <a:rPr lang="en-US" sz="1400" dirty="0"/>
              <a:t> that has just the Left Midfielders (LM) and Left Forwards (LF). </a:t>
            </a:r>
            <a:br>
              <a:rPr lang="en-US" sz="1400" dirty="0"/>
            </a:br>
            <a:r>
              <a:rPr lang="en-US" sz="1400" dirty="0"/>
              <a:t>Use </a:t>
            </a:r>
            <a:r>
              <a:rPr lang="en-US" sz="1400" dirty="0" err="1"/>
              <a:t>Ggally</a:t>
            </a:r>
            <a:r>
              <a:rPr lang="en-US" sz="1400" dirty="0"/>
              <a:t> and </a:t>
            </a:r>
            <a:r>
              <a:rPr lang="en-US" sz="1400" dirty="0" err="1"/>
              <a:t>ggpairs</a:t>
            </a:r>
            <a:r>
              <a:rPr lang="en-US" sz="1400" dirty="0"/>
              <a:t>() and the dataset you created above </a:t>
            </a:r>
            <a:r>
              <a:rPr lang="en-US" sz="1400" dirty="0" err="1"/>
              <a:t>above</a:t>
            </a:r>
            <a:r>
              <a:rPr lang="en-US" sz="1400" dirty="0"/>
              <a:t>, to plot the categorical variable Position (LM and LF), versus the continuous variables Acceleration and Agility.  </a:t>
            </a:r>
            <a:br>
              <a:rPr lang="en-US" sz="1800" dirty="0"/>
            </a:br>
            <a:endParaRPr lang="en-US" sz="1800" dirty="0"/>
          </a:p>
        </p:txBody>
      </p:sp>
      <p:sp>
        <p:nvSpPr>
          <p:cNvPr id="4" name="Rectangle 1"/>
          <p:cNvSpPr>
            <a:spLocks noChangeArrowheads="1"/>
          </p:cNvSpPr>
          <p:nvPr/>
        </p:nvSpPr>
        <p:spPr bwMode="auto">
          <a:xfrm>
            <a:off x="1105491" y="1317264"/>
            <a:ext cx="7297861" cy="30777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lvl="0" eaLnBrk="0" fontAlgn="base" hangingPunct="0">
              <a:spcBef>
                <a:spcPct val="0"/>
              </a:spcBef>
              <a:spcAft>
                <a:spcPct val="0"/>
              </a:spcAft>
            </a:pPr>
            <a:r>
              <a:rPr lang="en-US" altLang="en-US" sz="1000" dirty="0">
                <a:solidFill>
                  <a:srgbClr val="0000FF"/>
                </a:solidFill>
                <a:latin typeface="Lucida Console" panose="020B0609040504020204" pitchFamily="49" charset="0"/>
              </a:rPr>
              <a:t>FIFA %&gt;% select(Acceleration, Agility, Position) %&gt;% filter(Position == "LF" | Position == "LM") %&gt;% </a:t>
            </a:r>
            <a:r>
              <a:rPr lang="en-US" altLang="en-US" sz="1000" dirty="0" err="1">
                <a:solidFill>
                  <a:srgbClr val="0000FF"/>
                </a:solidFill>
                <a:latin typeface="Lucida Console" panose="020B0609040504020204" pitchFamily="49" charset="0"/>
              </a:rPr>
              <a:t>ggpairs</a:t>
            </a:r>
            <a:r>
              <a:rPr lang="en-US" altLang="en-US" sz="1000" dirty="0">
                <a:solidFill>
                  <a:srgbClr val="0000FF"/>
                </a:solidFill>
                <a:latin typeface="Lucida Console" panose="020B0609040504020204" pitchFamily="49" charset="0"/>
              </a:rPr>
              <a:t>(</a:t>
            </a:r>
            <a:r>
              <a:rPr lang="en-US" altLang="en-US" sz="1000" dirty="0" err="1">
                <a:solidFill>
                  <a:srgbClr val="0000FF"/>
                </a:solidFill>
                <a:latin typeface="Lucida Console" panose="020B0609040504020204" pitchFamily="49" charset="0"/>
              </a:rPr>
              <a:t>aes</a:t>
            </a:r>
            <a:r>
              <a:rPr lang="en-US" altLang="en-US" sz="1000" dirty="0">
                <a:solidFill>
                  <a:srgbClr val="0000FF"/>
                </a:solidFill>
                <a:latin typeface="Lucida Console" panose="020B0609040504020204" pitchFamily="49" charset="0"/>
              </a:rPr>
              <a:t>(color = Position))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 name="Picture 4"/>
          <p:cNvPicPr>
            <a:picLocks noChangeAspect="1"/>
          </p:cNvPicPr>
          <p:nvPr/>
        </p:nvPicPr>
        <p:blipFill>
          <a:blip r:embed="rId2"/>
          <a:stretch>
            <a:fillRect/>
          </a:stretch>
        </p:blipFill>
        <p:spPr>
          <a:xfrm>
            <a:off x="2492392" y="1682259"/>
            <a:ext cx="3997114" cy="2881425"/>
          </a:xfrm>
          <a:prstGeom prst="rect">
            <a:avLst/>
          </a:prstGeom>
        </p:spPr>
      </p:pic>
      <p:sp>
        <p:nvSpPr>
          <p:cNvPr id="6" name="Rectangle 5"/>
          <p:cNvSpPr/>
          <p:nvPr/>
        </p:nvSpPr>
        <p:spPr>
          <a:xfrm>
            <a:off x="492467" y="4671647"/>
            <a:ext cx="8156212" cy="369332"/>
          </a:xfrm>
          <a:prstGeom prst="rect">
            <a:avLst/>
          </a:prstGeom>
        </p:spPr>
        <p:txBody>
          <a:bodyPr wrap="square">
            <a:spAutoFit/>
          </a:bodyPr>
          <a:lstStyle/>
          <a:p>
            <a:r>
              <a:rPr lang="en-US" dirty="0"/>
              <a:t>Given the plot above, what relationships do you see?  Comment on these.</a:t>
            </a:r>
          </a:p>
        </p:txBody>
      </p:sp>
      <p:sp>
        <p:nvSpPr>
          <p:cNvPr id="7" name="Rectangle 6"/>
          <p:cNvSpPr/>
          <p:nvPr/>
        </p:nvSpPr>
        <p:spPr>
          <a:xfrm>
            <a:off x="46625" y="4971406"/>
            <a:ext cx="9152313" cy="1754326"/>
          </a:xfrm>
          <a:prstGeom prst="rect">
            <a:avLst/>
          </a:prstGeom>
        </p:spPr>
        <p:txBody>
          <a:bodyPr wrap="square">
            <a:spAutoFit/>
          </a:bodyPr>
          <a:lstStyle/>
          <a:p>
            <a:pPr marL="342900" indent="-342900">
              <a:buAutoNum type="arabicPeriod"/>
            </a:pPr>
            <a:r>
              <a:rPr lang="en-US" sz="1200" dirty="0"/>
              <a:t>There are many more Left Midfielders (LM) in the sample than Left Forwards (LF).  </a:t>
            </a:r>
          </a:p>
          <a:p>
            <a:pPr marL="342900" indent="-342900">
              <a:buAutoNum type="arabicPeriod"/>
            </a:pPr>
            <a:r>
              <a:rPr lang="en-US" sz="1200" dirty="0"/>
              <a:t>Given the boxplots and the frequency charts, the distribution of Agility does not look significantly different between the two positions although there is some evidence of left skew of both variables in the LM sample.  This may not be reflected in the LF sample due to sample size although it may indeed be due to fundamental differences between the positions.  We would need more data to be more confident.  </a:t>
            </a:r>
          </a:p>
          <a:p>
            <a:pPr marL="342900" indent="-342900">
              <a:buAutoNum type="arabicPeriod"/>
            </a:pPr>
            <a:r>
              <a:rPr lang="en-US" sz="1200" dirty="0"/>
              <a:t>There does not appear to be sufficient evidence of a difference in spread (variance) for Acceleration between the LF and LM groups. </a:t>
            </a:r>
          </a:p>
          <a:p>
            <a:pPr marL="342900" indent="-342900">
              <a:buAutoNum type="arabicPeriod"/>
            </a:pPr>
            <a:r>
              <a:rPr lang="en-US" sz="1200" dirty="0"/>
              <a:t>Given the scatterplot, there is strong evidence of a positive correlation between agility and acceleration for the LM population and this relationship looks to be consistent with the small sample from the LF group as well.  </a:t>
            </a:r>
          </a:p>
        </p:txBody>
      </p:sp>
    </p:spTree>
    <p:extLst>
      <p:ext uri="{BB962C8B-B14F-4D97-AF65-F5344CB8AC3E}">
        <p14:creationId xmlns:p14="http://schemas.microsoft.com/office/powerpoint/2010/main" val="158636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0" end="0"/>
                                            </p:txEl>
                                          </p:spTgt>
                                        </p:tgtEl>
                                        <p:attrNameLst>
                                          <p:attrName>style.visibility</p:attrName>
                                        </p:attrNameLst>
                                      </p:cBhvr>
                                      <p:to>
                                        <p:strVal val="visible"/>
                                      </p:to>
                                    </p:set>
                                    <p:animEffect transition="in" filter="fade">
                                      <p:cBhvr>
                                        <p:cTn id="20" dur="500"/>
                                        <p:tgtEl>
                                          <p:spTgt spid="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1" end="1"/>
                                            </p:txEl>
                                          </p:spTgt>
                                        </p:tgtEl>
                                        <p:attrNameLst>
                                          <p:attrName>style.visibility</p:attrName>
                                        </p:attrNameLst>
                                      </p:cBhvr>
                                      <p:to>
                                        <p:strVal val="visible"/>
                                      </p:to>
                                    </p:set>
                                    <p:animEffect transition="in" filter="fade">
                                      <p:cBhvr>
                                        <p:cTn id="25" dur="500"/>
                                        <p:tgtEl>
                                          <p:spTgt spid="7">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
                                            <p:txEl>
                                              <p:pRg st="2" end="2"/>
                                            </p:txEl>
                                          </p:spTgt>
                                        </p:tgtEl>
                                        <p:attrNameLst>
                                          <p:attrName>style.visibility</p:attrName>
                                        </p:attrNameLst>
                                      </p:cBhvr>
                                      <p:to>
                                        <p:strVal val="visible"/>
                                      </p:to>
                                    </p:set>
                                    <p:animEffect transition="in" filter="fade">
                                      <p:cBhvr>
                                        <p:cTn id="30" dur="500"/>
                                        <p:tgtEl>
                                          <p:spTgt spid="7">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
                                            <p:txEl>
                                              <p:pRg st="3" end="3"/>
                                            </p:txEl>
                                          </p:spTgt>
                                        </p:tgtEl>
                                        <p:attrNameLst>
                                          <p:attrName>style.visibility</p:attrName>
                                        </p:attrNameLst>
                                      </p:cBhvr>
                                      <p:to>
                                        <p:strVal val="visible"/>
                                      </p:to>
                                    </p:set>
                                    <p:animEffect transition="in" filter="fade">
                                      <p:cBhvr>
                                        <p:cTn id="35"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39" y="228600"/>
            <a:ext cx="8977745" cy="1143000"/>
          </a:xfrm>
        </p:spPr>
        <p:txBody>
          <a:bodyPr/>
          <a:lstStyle/>
          <a:p>
            <a:r>
              <a:rPr lang="en-US" sz="1600" dirty="0"/>
              <a:t>Part 1: Your client would like to formally test if the mean agility rating of left midfielders is different than that of the left forwards.  Perform a 6 – step t-test to test for the difference in these means.  (You may skip step 2 (draw and shade) if you like.  If you are unfamiliar with the 6-step hypothesis test, see Stat 1 slides or the Bridge Course to review the 6-step hypothesis test.)</a:t>
            </a:r>
          </a:p>
        </p:txBody>
      </p:sp>
      <mc:AlternateContent xmlns:mc="http://schemas.openxmlformats.org/markup-compatibility/2006" xmlns:a14="http://schemas.microsoft.com/office/drawing/2010/main">
        <mc:Choice Requires="a14">
          <p:sp>
            <p:nvSpPr>
              <p:cNvPr id="3" name="TextBox 2"/>
              <p:cNvSpPr txBox="1"/>
              <p:nvPr/>
            </p:nvSpPr>
            <p:spPr>
              <a:xfrm>
                <a:off x="5324869" y="1749686"/>
                <a:ext cx="2563843" cy="30078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𝐻𝑜</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rPr>
                            <m:t>𝐴𝑔𝑖𝑙𝑖𝑡</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𝐿𝑀</m:t>
                              </m:r>
                            </m:sub>
                          </m:sSub>
                          <m:r>
                            <a:rPr lang="en-US" b="0" i="1" smtClean="0">
                              <a:latin typeface="Cambria Math" panose="02040503050406030204" pitchFamily="18" charset="0"/>
                            </a:rPr>
                            <m:t>= </m:t>
                          </m:r>
                        </m:sub>
                      </m:sSub>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𝐴𝑔𝑖𝑙𝑖𝑡</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𝐿</m:t>
                              </m:r>
                              <m:r>
                                <a:rPr lang="en-US" b="0" i="1" smtClean="0">
                                  <a:latin typeface="Cambria Math" panose="02040503050406030204" pitchFamily="18" charset="0"/>
                                </a:rPr>
                                <m:t>𝐹</m:t>
                              </m:r>
                            </m:sub>
                          </m:sSub>
                          <m:r>
                            <a:rPr lang="en-US" i="1">
                              <a:latin typeface="Cambria Math" panose="02040503050406030204" pitchFamily="18" charset="0"/>
                            </a:rPr>
                            <m:t> </m:t>
                          </m:r>
                        </m:sub>
                      </m:sSub>
                    </m:oMath>
                  </m:oMathPara>
                </a14:m>
                <a:endParaRPr lang="en-US" dirty="0"/>
              </a:p>
            </p:txBody>
          </p:sp>
        </mc:Choice>
        <mc:Fallback xmlns="">
          <p:sp>
            <p:nvSpPr>
              <p:cNvPr id="3" name="TextBox 2"/>
              <p:cNvSpPr txBox="1">
                <a:spLocks noRot="1" noChangeAspect="1" noMove="1" noResize="1" noEditPoints="1" noAdjustHandles="1" noChangeArrowheads="1" noChangeShapeType="1" noTextEdit="1"/>
              </p:cNvSpPr>
              <p:nvPr/>
            </p:nvSpPr>
            <p:spPr>
              <a:xfrm>
                <a:off x="5324869" y="1749686"/>
                <a:ext cx="2563843" cy="300788"/>
              </a:xfrm>
              <a:prstGeom prst="rect">
                <a:avLst/>
              </a:prstGeom>
              <a:blipFill>
                <a:blip r:embed="rId2"/>
                <a:stretch>
                  <a:fillRect l="-1667" b="-3061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Rectangle 5"/>
              <p:cNvSpPr/>
              <p:nvPr/>
            </p:nvSpPr>
            <p:spPr>
              <a:xfrm>
                <a:off x="5229843" y="2040950"/>
                <a:ext cx="2753894" cy="39312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𝐻𝑎</m:t>
                      </m:r>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𝐴𝑔𝑖𝑙𝑖𝑡</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𝐿𝑀</m:t>
                              </m:r>
                            </m:sub>
                          </m:sSub>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rPr>
                            <m:t> </m:t>
                          </m:r>
                        </m:sub>
                      </m:sSub>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𝐴𝑔𝑖𝑙𝑖𝑡</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𝐿𝐹</m:t>
                              </m:r>
                            </m:sub>
                          </m:sSub>
                          <m:r>
                            <a:rPr lang="en-US" i="1">
                              <a:latin typeface="Cambria Math" panose="02040503050406030204" pitchFamily="18" charset="0"/>
                            </a:rPr>
                            <m:t> </m:t>
                          </m:r>
                        </m:sub>
                      </m:sSub>
                    </m:oMath>
                  </m:oMathPara>
                </a14:m>
                <a:endParaRPr lang="en-US" dirty="0"/>
              </a:p>
            </p:txBody>
          </p:sp>
        </mc:Choice>
        <mc:Fallback xmlns="">
          <p:sp>
            <p:nvSpPr>
              <p:cNvPr id="6" name="Rectangle 5"/>
              <p:cNvSpPr>
                <a:spLocks noRot="1" noChangeAspect="1" noMove="1" noResize="1" noEditPoints="1" noAdjustHandles="1" noChangeArrowheads="1" noChangeShapeType="1" noTextEdit="1"/>
              </p:cNvSpPr>
              <p:nvPr/>
            </p:nvSpPr>
            <p:spPr>
              <a:xfrm>
                <a:off x="5229843" y="2040950"/>
                <a:ext cx="2753894" cy="393121"/>
              </a:xfrm>
              <a:prstGeom prst="rect">
                <a:avLst/>
              </a:prstGeom>
              <a:blipFill>
                <a:blip r:embed="rId3"/>
                <a:stretch>
                  <a:fillRect b="-109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p:cNvSpPr txBox="1"/>
              <p:nvPr/>
            </p:nvSpPr>
            <p:spPr>
              <a:xfrm>
                <a:off x="5126929" y="2586835"/>
                <a:ext cx="2959721"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𝐶𝑟𝑖𝑡𝑖𝑐𝑎𝑙</m:t>
                      </m:r>
                      <m:r>
                        <a:rPr lang="en-US" b="0" i="1" smtClean="0">
                          <a:latin typeface="Cambria Math" panose="02040503050406030204" pitchFamily="18" charset="0"/>
                        </a:rPr>
                        <m:t> </m:t>
                      </m:r>
                      <m:r>
                        <a:rPr lang="en-US" b="0" i="1" smtClean="0">
                          <a:latin typeface="Cambria Math" panose="02040503050406030204" pitchFamily="18" charset="0"/>
                        </a:rPr>
                        <m:t>𝑣𝑎𝑙𝑢𝑒</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𝑐𝑟𝑖𝑡</m:t>
                          </m:r>
                        </m:sub>
                      </m:sSub>
                      <m:r>
                        <a:rPr lang="en-US" b="0" i="1" smtClean="0">
                          <a:latin typeface="Cambria Math" panose="02040503050406030204" pitchFamily="18" charset="0"/>
                        </a:rPr>
                        <m:t>= </m:t>
                      </m:r>
                      <m:r>
                        <a:rPr lang="en-US" b="0" i="1" smtClean="0">
                          <a:latin typeface="Cambria Math" panose="02040503050406030204" pitchFamily="18" charset="0"/>
                          <a:ea typeface="Cambria Math" panose="02040503050406030204" pitchFamily="18" charset="0"/>
                        </a:rPr>
                        <m:t>±2.14</m:t>
                      </m:r>
                    </m:oMath>
                  </m:oMathPara>
                </a14:m>
                <a:endParaRPr lang="en-US" dirty="0"/>
              </a:p>
            </p:txBody>
          </p:sp>
        </mc:Choice>
        <mc:Fallback xmlns="">
          <p:sp>
            <p:nvSpPr>
              <p:cNvPr id="7" name="TextBox 6"/>
              <p:cNvSpPr txBox="1">
                <a:spLocks noRot="1" noChangeAspect="1" noMove="1" noResize="1" noEditPoints="1" noAdjustHandles="1" noChangeArrowheads="1" noChangeShapeType="1" noTextEdit="1"/>
              </p:cNvSpPr>
              <p:nvPr/>
            </p:nvSpPr>
            <p:spPr>
              <a:xfrm>
                <a:off x="5126929" y="2586835"/>
                <a:ext cx="2959721" cy="276999"/>
              </a:xfrm>
              <a:prstGeom prst="rect">
                <a:avLst/>
              </a:prstGeom>
              <a:blipFill>
                <a:blip r:embed="rId4"/>
                <a:stretch>
                  <a:fillRect l="-1282" r="-1282" b="-3913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p:cNvSpPr/>
              <p:nvPr/>
            </p:nvSpPr>
            <p:spPr>
              <a:xfrm>
                <a:off x="6291173" y="3051798"/>
                <a:ext cx="1779077"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a:latin typeface="Cambria Math" panose="02040503050406030204" pitchFamily="18" charset="0"/>
                            </a:rPr>
                            <m:t>𝑡</m:t>
                          </m:r>
                        </m:e>
                        <m:sub>
                          <m:r>
                            <a:rPr lang="en-US" b="0" i="1" smtClean="0">
                              <a:latin typeface="Cambria Math" panose="02040503050406030204" pitchFamily="18" charset="0"/>
                            </a:rPr>
                            <m:t>𝑠𝑡𝑎𝑡</m:t>
                          </m:r>
                        </m:sub>
                      </m:sSub>
                      <m:r>
                        <a:rPr lang="en-US" i="1">
                          <a:latin typeface="Cambria Math" panose="02040503050406030204" pitchFamily="18" charset="0"/>
                        </a:rPr>
                        <m:t>=</m:t>
                      </m:r>
                      <m:r>
                        <a:rPr lang="en-US" b="0" i="1" smtClean="0">
                          <a:latin typeface="Cambria Math" panose="02040503050406030204" pitchFamily="18" charset="0"/>
                        </a:rPr>
                        <m:t>2.0126 </m:t>
                      </m:r>
                      <m:r>
                        <a:rPr lang="en-US" i="1">
                          <a:latin typeface="Cambria Math" panose="02040503050406030204" pitchFamily="18" charset="0"/>
                        </a:rPr>
                        <m:t> </m:t>
                      </m:r>
                    </m:oMath>
                  </m:oMathPara>
                </a14:m>
                <a:endParaRPr lang="en-US" dirty="0"/>
              </a:p>
            </p:txBody>
          </p:sp>
        </mc:Choice>
        <mc:Fallback xmlns="">
          <p:sp>
            <p:nvSpPr>
              <p:cNvPr id="8" name="Rectangle 7"/>
              <p:cNvSpPr>
                <a:spLocks noRot="1" noChangeAspect="1" noMove="1" noResize="1" noEditPoints="1" noAdjustHandles="1" noChangeArrowheads="1" noChangeShapeType="1" noTextEdit="1"/>
              </p:cNvSpPr>
              <p:nvPr/>
            </p:nvSpPr>
            <p:spPr>
              <a:xfrm>
                <a:off x="6291173" y="3051798"/>
                <a:ext cx="1779077"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p:cNvSpPr/>
              <p:nvPr/>
            </p:nvSpPr>
            <p:spPr>
              <a:xfrm>
                <a:off x="6291172" y="3560250"/>
                <a:ext cx="204761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𝑝𝑣𝑎𝑙𝑢𝑒</m:t>
                      </m:r>
                      <m:r>
                        <a:rPr lang="en-US" i="1">
                          <a:latin typeface="Cambria Math" panose="02040503050406030204" pitchFamily="18" charset="0"/>
                        </a:rPr>
                        <m:t>=</m:t>
                      </m:r>
                      <m:r>
                        <a:rPr lang="en-US" b="0" i="1" smtClean="0">
                          <a:latin typeface="Cambria Math" panose="02040503050406030204" pitchFamily="18" charset="0"/>
                        </a:rPr>
                        <m:t> .06314</m:t>
                      </m:r>
                      <m:r>
                        <a:rPr lang="en-US" i="1">
                          <a:latin typeface="Cambria Math" panose="02040503050406030204" pitchFamily="18" charset="0"/>
                        </a:rPr>
                        <m:t> </m:t>
                      </m:r>
                    </m:oMath>
                  </m:oMathPara>
                </a14:m>
                <a:endParaRPr lang="en-US" dirty="0"/>
              </a:p>
            </p:txBody>
          </p:sp>
        </mc:Choice>
        <mc:Fallback xmlns="">
          <p:sp>
            <p:nvSpPr>
              <p:cNvPr id="9" name="Rectangle 8"/>
              <p:cNvSpPr>
                <a:spLocks noRot="1" noChangeAspect="1" noMove="1" noResize="1" noEditPoints="1" noAdjustHandles="1" noChangeArrowheads="1" noChangeShapeType="1" noTextEdit="1"/>
              </p:cNvSpPr>
              <p:nvPr/>
            </p:nvSpPr>
            <p:spPr>
              <a:xfrm>
                <a:off x="6291172" y="3560250"/>
                <a:ext cx="2047612" cy="369332"/>
              </a:xfrm>
              <a:prstGeom prst="rect">
                <a:avLst/>
              </a:prstGeom>
              <a:blipFill>
                <a:blip r:embed="rId6"/>
                <a:stretch>
                  <a:fillRect b="-147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p:cNvSpPr/>
              <p:nvPr/>
            </p:nvSpPr>
            <p:spPr>
              <a:xfrm>
                <a:off x="6291173" y="4064310"/>
                <a:ext cx="2003112"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𝐹𝑎𝑖𝑙</m:t>
                      </m:r>
                      <m:r>
                        <a:rPr lang="en-US" b="0" i="1" smtClean="0">
                          <a:latin typeface="Cambria Math" panose="02040503050406030204" pitchFamily="18" charset="0"/>
                        </a:rPr>
                        <m:t> </m:t>
                      </m:r>
                      <m:r>
                        <a:rPr lang="en-US" b="0" i="1" smtClean="0">
                          <a:latin typeface="Cambria Math" panose="02040503050406030204" pitchFamily="18" charset="0"/>
                        </a:rPr>
                        <m:t>𝑡𝑜</m:t>
                      </m:r>
                      <m:r>
                        <a:rPr lang="en-US" b="0" i="1" smtClean="0">
                          <a:latin typeface="Cambria Math" panose="02040503050406030204" pitchFamily="18" charset="0"/>
                        </a:rPr>
                        <m:t> </m:t>
                      </m:r>
                      <m:r>
                        <a:rPr lang="en-US" b="0" i="1" smtClean="0">
                          <a:latin typeface="Cambria Math" panose="02040503050406030204" pitchFamily="18" charset="0"/>
                        </a:rPr>
                        <m:t>𝑅𝑒𝑗𝑒𝑐𝑡</m:t>
                      </m:r>
                      <m:r>
                        <a:rPr lang="en-US" b="0" i="1" smtClean="0">
                          <a:latin typeface="Cambria Math" panose="02040503050406030204" pitchFamily="18" charset="0"/>
                        </a:rPr>
                        <m:t> </m:t>
                      </m:r>
                      <m:r>
                        <a:rPr lang="en-US" b="0" i="1" smtClean="0">
                          <a:latin typeface="Cambria Math" panose="02040503050406030204" pitchFamily="18" charset="0"/>
                        </a:rPr>
                        <m:t>𝐻𝑜</m:t>
                      </m:r>
                    </m:oMath>
                  </m:oMathPara>
                </a14:m>
                <a:endParaRPr lang="en-US" dirty="0"/>
              </a:p>
            </p:txBody>
          </p:sp>
        </mc:Choice>
        <mc:Fallback xmlns="">
          <p:sp>
            <p:nvSpPr>
              <p:cNvPr id="10" name="Rectangle 9"/>
              <p:cNvSpPr>
                <a:spLocks noRot="1" noChangeAspect="1" noMove="1" noResize="1" noEditPoints="1" noAdjustHandles="1" noChangeArrowheads="1" noChangeShapeType="1" noTextEdit="1"/>
              </p:cNvSpPr>
              <p:nvPr/>
            </p:nvSpPr>
            <p:spPr>
              <a:xfrm>
                <a:off x="6291173" y="4064310"/>
                <a:ext cx="2003112" cy="369332"/>
              </a:xfrm>
              <a:prstGeom prst="rect">
                <a:avLst/>
              </a:prstGeom>
              <a:blipFill>
                <a:blip r:embed="rId7"/>
                <a:stretch>
                  <a:fillRect b="-15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Rectangle 10"/>
              <p:cNvSpPr/>
              <p:nvPr/>
            </p:nvSpPr>
            <p:spPr>
              <a:xfrm>
                <a:off x="4488873" y="4568370"/>
                <a:ext cx="4580312" cy="203132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𝐶𝑜𝑛𝑐𝑙𝑢𝑠𝑖𝑜𝑛</m:t>
                      </m:r>
                      <m:r>
                        <a:rPr lang="en-US" b="0" i="1" smtClean="0">
                          <a:latin typeface="Cambria Math" panose="02040503050406030204" pitchFamily="18" charset="0"/>
                        </a:rPr>
                        <m:t>:</m:t>
                      </m:r>
                      <m:r>
                        <a:rPr lang="en-US" b="0" i="1" smtClean="0">
                          <a:latin typeface="Cambria Math" panose="02040503050406030204" pitchFamily="18" charset="0"/>
                        </a:rPr>
                        <m:t>𝑇h𝑒𝑟𝑒</m:t>
                      </m:r>
                      <m:r>
                        <a:rPr lang="en-US" b="0" i="1" smtClean="0">
                          <a:latin typeface="Cambria Math" panose="02040503050406030204" pitchFamily="18" charset="0"/>
                        </a:rPr>
                        <m:t> </m:t>
                      </m:r>
                      <m:r>
                        <a:rPr lang="en-US" b="0" i="1" smtClean="0">
                          <a:latin typeface="Cambria Math" panose="02040503050406030204" pitchFamily="18" charset="0"/>
                        </a:rPr>
                        <m:t>𝑖𝑠</m:t>
                      </m:r>
                      <m:r>
                        <a:rPr lang="en-US" b="0" i="1" smtClean="0">
                          <a:latin typeface="Cambria Math" panose="02040503050406030204" pitchFamily="18" charset="0"/>
                        </a:rPr>
                        <m:t> </m:t>
                      </m:r>
                      <m:r>
                        <a:rPr lang="en-US" b="0" i="1" smtClean="0">
                          <a:latin typeface="Cambria Math" panose="02040503050406030204" pitchFamily="18" charset="0"/>
                        </a:rPr>
                        <m:t>𝑛𝑜𝑡</m:t>
                      </m:r>
                      <m:r>
                        <a:rPr lang="en-US" b="0" i="1" smtClean="0">
                          <a:latin typeface="Cambria Math" panose="02040503050406030204" pitchFamily="18" charset="0"/>
                        </a:rPr>
                        <m:t> </m:t>
                      </m:r>
                      <m:r>
                        <a:rPr lang="en-US" b="0" i="1" smtClean="0">
                          <a:latin typeface="Cambria Math" panose="02040503050406030204" pitchFamily="18" charset="0"/>
                        </a:rPr>
                        <m:t>𝑠𝑢𝑓𝑓𝑖𝑐𝑖𝑒𝑛𝑡</m:t>
                      </m:r>
                      <m:r>
                        <a:rPr lang="en-US" b="0" i="1" smtClean="0">
                          <a:latin typeface="Cambria Math" panose="02040503050406030204" pitchFamily="18" charset="0"/>
                        </a:rPr>
                        <m:t> </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𝑒𝑣𝑖𝑑𝑒𝑛𝑐𝑒</m:t>
                      </m:r>
                      <m:r>
                        <a:rPr lang="en-US" b="0" i="1" smtClean="0">
                          <a:latin typeface="Cambria Math" panose="02040503050406030204" pitchFamily="18" charset="0"/>
                        </a:rPr>
                        <m:t> </m:t>
                      </m:r>
                      <m:r>
                        <a:rPr lang="en-US" b="0" i="1" smtClean="0">
                          <a:latin typeface="Cambria Math" panose="02040503050406030204" pitchFamily="18" charset="0"/>
                        </a:rPr>
                        <m:t>𝑡𝑜</m:t>
                      </m:r>
                      <m:r>
                        <a:rPr lang="en-US" b="0" i="1" smtClean="0">
                          <a:latin typeface="Cambria Math" panose="02040503050406030204" pitchFamily="18" charset="0"/>
                        </a:rPr>
                        <m:t> </m:t>
                      </m:r>
                      <m:r>
                        <a:rPr lang="en-US" b="0" i="1" smtClean="0">
                          <a:latin typeface="Cambria Math" panose="02040503050406030204" pitchFamily="18" charset="0"/>
                        </a:rPr>
                        <m:t>𝑠𝑢𝑔𝑔𝑒𝑠𝑡</m:t>
                      </m:r>
                      <m:r>
                        <a:rPr lang="en-US" b="0" i="1" smtClean="0">
                          <a:latin typeface="Cambria Math" panose="02040503050406030204" pitchFamily="18" charset="0"/>
                        </a:rPr>
                        <m:t> </m:t>
                      </m:r>
                      <m:r>
                        <a:rPr lang="en-US" b="0" i="1" smtClean="0">
                          <a:latin typeface="Cambria Math" panose="02040503050406030204" pitchFamily="18" charset="0"/>
                        </a:rPr>
                        <m:t>𝑡h𝑎𝑡</m:t>
                      </m:r>
                      <m:r>
                        <a:rPr lang="en-US" b="0" i="1" smtClean="0">
                          <a:latin typeface="Cambria Math" panose="02040503050406030204" pitchFamily="18" charset="0"/>
                        </a:rPr>
                        <m:t> </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𝑚𝑒𝑎𝑛</m:t>
                      </m:r>
                      <m:r>
                        <a:rPr lang="en-US" b="0" i="1" smtClean="0">
                          <a:latin typeface="Cambria Math" panose="02040503050406030204" pitchFamily="18" charset="0"/>
                        </a:rPr>
                        <m:t> </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𝑎𝑔𝑖𝑙𝑖𝑡𝑦</m:t>
                      </m:r>
                      <m:r>
                        <a:rPr lang="en-US" b="0" i="1" smtClean="0">
                          <a:latin typeface="Cambria Math" panose="02040503050406030204" pitchFamily="18" charset="0"/>
                        </a:rPr>
                        <m:t> </m:t>
                      </m:r>
                      <m:r>
                        <a:rPr lang="en-US" b="0" i="1" smtClean="0">
                          <a:latin typeface="Cambria Math" panose="02040503050406030204" pitchFamily="18" charset="0"/>
                        </a:rPr>
                        <m:t>𝑠𝑐𝑜𝑟𝑒</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𝑙𝑒𝑓𝑡</m:t>
                      </m:r>
                      <m:r>
                        <a:rPr lang="en-US" b="0" i="1" smtClean="0">
                          <a:latin typeface="Cambria Math" panose="02040503050406030204" pitchFamily="18" charset="0"/>
                        </a:rPr>
                        <m:t> </m:t>
                      </m:r>
                      <m:r>
                        <a:rPr lang="en-US" b="0" i="1" smtClean="0">
                          <a:latin typeface="Cambria Math" panose="02040503050406030204" pitchFamily="18" charset="0"/>
                        </a:rPr>
                        <m:t>𝑚𝑖𝑑𝑓𝑖𝑒𝑙𝑑𝑒𝑟𝑠</m:t>
                      </m:r>
                      <m:r>
                        <a:rPr lang="en-US" b="0" i="1" smtClean="0">
                          <a:latin typeface="Cambria Math" panose="02040503050406030204" pitchFamily="18" charset="0"/>
                        </a:rPr>
                        <m:t> </m:t>
                      </m:r>
                      <m:r>
                        <a:rPr lang="en-US" b="0" i="1" smtClean="0">
                          <a:latin typeface="Cambria Math" panose="02040503050406030204" pitchFamily="18" charset="0"/>
                        </a:rPr>
                        <m:t>𝑖𝑠</m:t>
                      </m:r>
                      <m:r>
                        <a:rPr lang="en-US" b="0" i="1" smtClean="0">
                          <a:latin typeface="Cambria Math" panose="02040503050406030204" pitchFamily="18" charset="0"/>
                        </a:rPr>
                        <m:t> </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𝑑𝑖𝑓𝑓𝑒𝑟𝑒𝑛𝑡</m:t>
                      </m:r>
                      <m:r>
                        <a:rPr lang="en-US" b="0" i="1" smtClean="0">
                          <a:latin typeface="Cambria Math" panose="02040503050406030204" pitchFamily="18" charset="0"/>
                        </a:rPr>
                        <m:t> </m:t>
                      </m:r>
                      <m:r>
                        <a:rPr lang="en-US" b="0" i="1" smtClean="0">
                          <a:latin typeface="Cambria Math" panose="02040503050406030204" pitchFamily="18" charset="0"/>
                        </a:rPr>
                        <m:t>𝑓𝑟𝑜𝑚</m:t>
                      </m:r>
                      <m:r>
                        <a:rPr lang="en-US" b="0" i="1" smtClean="0">
                          <a:latin typeface="Cambria Math" panose="02040503050406030204" pitchFamily="18" charset="0"/>
                        </a:rPr>
                        <m:t> </m:t>
                      </m:r>
                      <m:r>
                        <a:rPr lang="en-US" b="0" i="1" smtClean="0">
                          <a:latin typeface="Cambria Math" panose="02040503050406030204" pitchFamily="18" charset="0"/>
                        </a:rPr>
                        <m:t>𝑡h𝑎𝑡</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𝑙𝑒𝑓𝑡</m:t>
                      </m:r>
                      <m:r>
                        <a:rPr lang="en-US" b="0" i="1" smtClean="0">
                          <a:latin typeface="Cambria Math" panose="02040503050406030204" pitchFamily="18" charset="0"/>
                        </a:rPr>
                        <m:t> </m:t>
                      </m:r>
                      <m:r>
                        <a:rPr lang="en-US" b="0" i="1" smtClean="0">
                          <a:latin typeface="Cambria Math" panose="02040503050406030204" pitchFamily="18" charset="0"/>
                        </a:rPr>
                        <m:t>𝑓𝑜𝑟𝑤𝑎𝑟𝑑𝑠</m:t>
                      </m:r>
                      <m:r>
                        <a:rPr lang="en-US" b="0" i="1" smtClean="0">
                          <a:latin typeface="Cambria Math" panose="02040503050406030204" pitchFamily="18" charset="0"/>
                        </a:rPr>
                        <m:t>. </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d>
                        <m:dPr>
                          <m:ctrlPr>
                            <a:rPr lang="en-US" b="0" i="1" smtClean="0">
                              <a:latin typeface="Cambria Math" panose="02040503050406030204" pitchFamily="18" charset="0"/>
                            </a:rPr>
                          </m:ctrlPr>
                        </m:dPr>
                        <m:e>
                          <m:r>
                            <a:rPr lang="en-US" b="0" i="1" smtClean="0">
                              <a:latin typeface="Cambria Math" panose="02040503050406030204" pitchFamily="18" charset="0"/>
                            </a:rPr>
                            <m:t>𝑝𝑣𝑎𝑙𝑢𝑒</m:t>
                          </m:r>
                          <m:r>
                            <a:rPr lang="en-US" b="0" i="1" smtClean="0">
                              <a:latin typeface="Cambria Math" panose="02040503050406030204" pitchFamily="18" charset="0"/>
                            </a:rPr>
                            <m:t>= .06314 </m:t>
                          </m:r>
                          <m:r>
                            <a:rPr lang="en-US" b="0" i="1" smtClean="0">
                              <a:latin typeface="Cambria Math" panose="02040503050406030204" pitchFamily="18" charset="0"/>
                            </a:rPr>
                            <m:t>𝑓𝑟𝑜𝑚</m:t>
                          </m:r>
                          <m:r>
                            <a:rPr lang="en-US" b="0" i="1" smtClean="0">
                              <a:latin typeface="Cambria Math" panose="02040503050406030204" pitchFamily="18" charset="0"/>
                            </a:rPr>
                            <m:t> </m:t>
                          </m:r>
                          <m:r>
                            <a:rPr lang="en-US" b="0" i="1" smtClean="0">
                              <a:latin typeface="Cambria Math" panose="02040503050406030204" pitchFamily="18" charset="0"/>
                            </a:rPr>
                            <m:t>𝑎</m:t>
                          </m:r>
                          <m:r>
                            <a:rPr lang="en-US" b="0" i="1" smtClean="0">
                              <a:latin typeface="Cambria Math" panose="02040503050406030204" pitchFamily="18" charset="0"/>
                            </a:rPr>
                            <m:t> </m:t>
                          </m:r>
                          <m:r>
                            <a:rPr lang="en-US" b="0" i="1" smtClean="0">
                              <a:latin typeface="Cambria Math" panose="02040503050406030204" pitchFamily="18" charset="0"/>
                            </a:rPr>
                            <m:t>𝑊𝑒𝑙𝑐</m:t>
                          </m:r>
                          <m:sSup>
                            <m:sSupPr>
                              <m:ctrlPr>
                                <a:rPr lang="en-US" b="0" i="1" smtClean="0">
                                  <a:latin typeface="Cambria Math" panose="02040503050406030204" pitchFamily="18" charset="0"/>
                                </a:rPr>
                              </m:ctrlPr>
                            </m:sSupPr>
                            <m:e>
                              <m:r>
                                <a:rPr lang="en-US" b="0" i="1" smtClean="0">
                                  <a:latin typeface="Cambria Math" panose="02040503050406030204" pitchFamily="18" charset="0"/>
                                </a:rPr>
                                <m:t>h</m:t>
                              </m:r>
                            </m:e>
                            <m:sup>
                              <m:r>
                                <a:rPr lang="en-US" b="0" i="1" smtClean="0">
                                  <a:latin typeface="Cambria Math" panose="02040503050406030204" pitchFamily="18" charset="0"/>
                                </a:rPr>
                                <m:t>′</m:t>
                              </m:r>
                            </m:sup>
                          </m:sSup>
                          <m:r>
                            <a:rPr lang="en-US" b="0" i="1" smtClean="0">
                              <a:latin typeface="Cambria Math" panose="02040503050406030204" pitchFamily="18" charset="0"/>
                            </a:rPr>
                            <m:t>𝑠</m:t>
                          </m:r>
                          <m:r>
                            <a:rPr lang="en-US" b="0" i="1" smtClean="0">
                              <a:latin typeface="Cambria Math" panose="02040503050406030204" pitchFamily="18" charset="0"/>
                            </a:rPr>
                            <m:t> </m:t>
                          </m:r>
                          <m:r>
                            <a:rPr lang="en-US" b="0" i="1" smtClean="0">
                              <a:latin typeface="Cambria Math" panose="02040503050406030204" pitchFamily="18" charset="0"/>
                            </a:rPr>
                            <m:t>𝑇</m:t>
                          </m:r>
                          <m:r>
                            <a:rPr lang="en-US" b="0" i="1" smtClean="0">
                              <a:latin typeface="Cambria Math" panose="02040503050406030204" pitchFamily="18" charset="0"/>
                            </a:rPr>
                            <m:t> </m:t>
                          </m:r>
                          <m:r>
                            <a:rPr lang="en-US" b="0" i="1" smtClean="0">
                              <a:latin typeface="Cambria Math" panose="02040503050406030204" pitchFamily="18" charset="0"/>
                            </a:rPr>
                            <m:t>𝑇𝑒𝑠𝑡</m:t>
                          </m:r>
                        </m:e>
                      </m:d>
                      <m:r>
                        <a:rPr lang="en-US" b="0" i="1" smtClean="0">
                          <a:latin typeface="Cambria Math" panose="02040503050406030204" pitchFamily="18" charset="0"/>
                        </a:rPr>
                        <m:t>. </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𝑊𝑒</m:t>
                      </m:r>
                      <m:r>
                        <a:rPr lang="en-US" b="0" i="1" smtClean="0">
                          <a:latin typeface="Cambria Math" panose="02040503050406030204" pitchFamily="18" charset="0"/>
                        </a:rPr>
                        <m:t> </m:t>
                      </m:r>
                      <m:r>
                        <a:rPr lang="en-US" b="0" i="1" smtClean="0">
                          <a:latin typeface="Cambria Math" panose="02040503050406030204" pitchFamily="18" charset="0"/>
                        </a:rPr>
                        <m:t>𝑎𝑟𝑒</m:t>
                      </m:r>
                      <m:r>
                        <a:rPr lang="en-US" b="0" i="1" smtClean="0">
                          <a:latin typeface="Cambria Math" panose="02040503050406030204" pitchFamily="18" charset="0"/>
                        </a:rPr>
                        <m:t> 95% </m:t>
                      </m:r>
                      <m:r>
                        <a:rPr lang="en-US" b="0" i="1" smtClean="0">
                          <a:latin typeface="Cambria Math" panose="02040503050406030204" pitchFamily="18" charset="0"/>
                        </a:rPr>
                        <m:t>𝑐𝑜𝑛𝑓𝑖𝑑𝑒𝑛𝑡</m:t>
                      </m:r>
                      <m:r>
                        <a:rPr lang="en-US" b="0" i="1" smtClean="0">
                          <a:latin typeface="Cambria Math" panose="02040503050406030204" pitchFamily="18" charset="0"/>
                        </a:rPr>
                        <m:t> </m:t>
                      </m:r>
                      <m:r>
                        <a:rPr lang="en-US" b="0" i="1" smtClean="0">
                          <a:latin typeface="Cambria Math" panose="02040503050406030204" pitchFamily="18" charset="0"/>
                        </a:rPr>
                        <m:t>𝑡h𝑎𝑡</m:t>
                      </m:r>
                      <m:r>
                        <a:rPr lang="en-US" b="0" i="1" smtClean="0">
                          <a:latin typeface="Cambria Math" panose="02040503050406030204" pitchFamily="18" charset="0"/>
                        </a:rPr>
                        <m:t> </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𝑡𝑟𝑢𝑒</m:t>
                      </m:r>
                      <m:r>
                        <a:rPr lang="en-US" b="0" i="1" smtClean="0">
                          <a:latin typeface="Cambria Math" panose="02040503050406030204" pitchFamily="18" charset="0"/>
                        </a:rPr>
                        <m:t> </m:t>
                      </m:r>
                    </m:oMath>
                  </m:oMathPara>
                </a14:m>
                <a:endParaRPr lang="en-US"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𝑑𝑖𝑓𝑓𝑒𝑟𝑒𝑛𝑐𝑒</m:t>
                      </m:r>
                      <m:r>
                        <a:rPr lang="en-US" b="0" i="1" smtClean="0">
                          <a:latin typeface="Cambria Math" panose="02040503050406030204" pitchFamily="18" charset="0"/>
                        </a:rPr>
                        <m:t> </m:t>
                      </m:r>
                      <m:r>
                        <a:rPr lang="en-US" b="0" i="1" smtClean="0">
                          <a:latin typeface="Cambria Math" panose="02040503050406030204" pitchFamily="18" charset="0"/>
                        </a:rPr>
                        <m:t>𝑖𝑠</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𝑖𝑛𝑡𝑒𝑟𝑣𝑎𝑙</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−.27, 8.98</m:t>
                          </m:r>
                        </m:e>
                      </m:d>
                      <m:r>
                        <a:rPr lang="en-US" b="0" i="1" smtClean="0">
                          <a:latin typeface="Cambria Math" panose="02040503050406030204" pitchFamily="18" charset="0"/>
                        </a:rPr>
                        <m:t>.</m:t>
                      </m:r>
                    </m:oMath>
                  </m:oMathPara>
                </a14:m>
                <a:endParaRPr lang="en-US" dirty="0"/>
              </a:p>
            </p:txBody>
          </p:sp>
        </mc:Choice>
        <mc:Fallback xmlns="">
          <p:sp>
            <p:nvSpPr>
              <p:cNvPr id="11" name="Rectangle 10"/>
              <p:cNvSpPr>
                <a:spLocks noRot="1" noChangeAspect="1" noMove="1" noResize="1" noEditPoints="1" noAdjustHandles="1" noChangeArrowheads="1" noChangeShapeType="1" noTextEdit="1"/>
              </p:cNvSpPr>
              <p:nvPr/>
            </p:nvSpPr>
            <p:spPr>
              <a:xfrm>
                <a:off x="4488873" y="4568370"/>
                <a:ext cx="4580312" cy="2031325"/>
              </a:xfrm>
              <a:prstGeom prst="rect">
                <a:avLst/>
              </a:prstGeom>
              <a:blipFill>
                <a:blip r:embed="rId8"/>
                <a:stretch>
                  <a:fillRect b="-1796"/>
                </a:stretch>
              </a:blipFill>
            </p:spPr>
            <p:txBody>
              <a:bodyPr/>
              <a:lstStyle/>
              <a:p>
                <a:r>
                  <a:rPr lang="en-US">
                    <a:noFill/>
                  </a:rPr>
                  <a:t> </a:t>
                </a:r>
              </a:p>
            </p:txBody>
          </p:sp>
        </mc:Fallback>
      </mc:AlternateContent>
      <p:pic>
        <p:nvPicPr>
          <p:cNvPr id="12" name="Picture 11"/>
          <p:cNvPicPr>
            <a:picLocks noChangeAspect="1"/>
          </p:cNvPicPr>
          <p:nvPr/>
        </p:nvPicPr>
        <p:blipFill>
          <a:blip r:embed="rId9"/>
          <a:stretch>
            <a:fillRect/>
          </a:stretch>
        </p:blipFill>
        <p:spPr>
          <a:xfrm>
            <a:off x="144873" y="2725335"/>
            <a:ext cx="4161118" cy="1143000"/>
          </a:xfrm>
          <a:prstGeom prst="rect">
            <a:avLst/>
          </a:prstGeom>
        </p:spPr>
      </p:pic>
      <p:sp>
        <p:nvSpPr>
          <p:cNvPr id="13" name="Rectangle 1"/>
          <p:cNvSpPr>
            <a:spLocks noChangeArrowheads="1"/>
          </p:cNvSpPr>
          <p:nvPr/>
        </p:nvSpPr>
        <p:spPr bwMode="auto">
          <a:xfrm>
            <a:off x="655752" y="2137588"/>
            <a:ext cx="2942706" cy="15388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0000FF"/>
                </a:solidFill>
                <a:effectLst/>
                <a:latin typeface="Lucida Console" panose="020B0609040504020204" pitchFamily="49" charset="0"/>
              </a:rPr>
              <a:t>t.test</a:t>
            </a:r>
            <a:r>
              <a:rPr kumimoji="0" lang="en-US" altLang="en-US" sz="1000" b="0" i="0" u="none" strike="noStrike" cap="none" normalizeH="0" baseline="0" dirty="0">
                <a:ln>
                  <a:noFill/>
                </a:ln>
                <a:solidFill>
                  <a:srgbClr val="0000FF"/>
                </a:solidFill>
                <a:effectLst/>
                <a:latin typeface="Lucida Console" panose="020B0609040504020204" pitchFamily="49" charset="0"/>
              </a:rPr>
              <a:t>(</a:t>
            </a:r>
            <a:r>
              <a:rPr kumimoji="0" lang="en-US" altLang="en-US" sz="1000" b="0" i="0" u="none" strike="noStrike" cap="none" normalizeH="0" baseline="0" dirty="0" err="1">
                <a:ln>
                  <a:noFill/>
                </a:ln>
                <a:solidFill>
                  <a:srgbClr val="0000FF"/>
                </a:solidFill>
                <a:effectLst/>
                <a:latin typeface="Lucida Console" panose="020B0609040504020204" pitchFamily="49" charset="0"/>
              </a:rPr>
              <a:t>Agility~Position</a:t>
            </a:r>
            <a:r>
              <a:rPr kumimoji="0" lang="en-US" altLang="en-US" sz="1000" b="0" i="0" u="none" strike="noStrike" cap="none" normalizeH="0" baseline="0" dirty="0">
                <a:ln>
                  <a:noFill/>
                </a:ln>
                <a:solidFill>
                  <a:srgbClr val="0000FF"/>
                </a:solidFill>
                <a:effectLst/>
                <a:latin typeface="Lucida Console" panose="020B0609040504020204" pitchFamily="49" charset="0"/>
              </a:rPr>
              <a:t>, data = FIFA2)</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cxnSp>
        <p:nvCxnSpPr>
          <p:cNvPr id="15" name="Straight Connector 14"/>
          <p:cNvCxnSpPr/>
          <p:nvPr/>
        </p:nvCxnSpPr>
        <p:spPr>
          <a:xfrm>
            <a:off x="4447309" y="1524364"/>
            <a:ext cx="41564" cy="4901374"/>
          </a:xfrm>
          <a:prstGeom prst="line">
            <a:avLst/>
          </a:prstGeom>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234DA72B-6E8B-2D81-0E28-E4EB80C5282D}"/>
              </a:ext>
            </a:extLst>
          </p:cNvPr>
          <p:cNvPicPr>
            <a:picLocks noChangeAspect="1"/>
          </p:cNvPicPr>
          <p:nvPr/>
        </p:nvPicPr>
        <p:blipFill>
          <a:blip r:embed="rId10"/>
          <a:stretch>
            <a:fillRect/>
          </a:stretch>
        </p:blipFill>
        <p:spPr>
          <a:xfrm>
            <a:off x="1486498" y="4428731"/>
            <a:ext cx="1281214" cy="385498"/>
          </a:xfrm>
          <a:prstGeom prst="rect">
            <a:avLst/>
          </a:prstGeom>
        </p:spPr>
      </p:pic>
    </p:spTree>
    <p:extLst>
      <p:ext uri="{BB962C8B-B14F-4D97-AF65-F5344CB8AC3E}">
        <p14:creationId xmlns:p14="http://schemas.microsoft.com/office/powerpoint/2010/main" val="3634944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
                                            <p:txEl>
                                              <p:pRg st="0" end="0"/>
                                            </p:txEl>
                                          </p:spTgt>
                                        </p:tgtEl>
                                        <p:attrNameLst>
                                          <p:attrName>style.visibility</p:attrName>
                                        </p:attrNameLst>
                                      </p:cBhvr>
                                      <p:to>
                                        <p:strVal val="visible"/>
                                      </p:to>
                                    </p:set>
                                    <p:animEffect transition="in" filter="fade">
                                      <p:cBhvr>
                                        <p:cTn id="38" dur="500"/>
                                        <p:tgtEl>
                                          <p:spTgt spid="10">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p:bldP spid="8" grpId="0"/>
      <p:bldP spid="9" grpId="0"/>
      <p:bldP spid="11" grpId="0"/>
      <p:bldP spid="1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art 1"/>
          <p:cNvSpPr txBox="1">
            <a:spLocks noGrp="1"/>
          </p:cNvSpPr>
          <p:nvPr>
            <p:ph type="title"/>
          </p:nvPr>
        </p:nvSpPr>
        <p:spPr>
          <a:prstGeom prst="rect">
            <a:avLst/>
          </a:prstGeom>
        </p:spPr>
        <p:txBody>
          <a:bodyPr/>
          <a:lstStyle/>
          <a:p>
            <a:r>
              <a:rPr dirty="0"/>
              <a:t>Part 1</a:t>
            </a:r>
            <a:r>
              <a:rPr lang="en-US" dirty="0"/>
              <a:t>: Pooled T-Test</a:t>
            </a:r>
            <a:endParaRPr dirty="0"/>
          </a:p>
        </p:txBody>
      </p:sp>
      <p:sp>
        <p:nvSpPr>
          <p:cNvPr id="131" name="H0: The difference in mean agility scores between Left Forwards and Left Midfielders is equal to 0. HA: The difference in mean agility scores between Left Forwards and Left Midfielders is not equal to 0.…"/>
          <p:cNvSpPr txBox="1">
            <a:spLocks noGrp="1"/>
          </p:cNvSpPr>
          <p:nvPr>
            <p:ph type="body" sz="half" idx="1"/>
          </p:nvPr>
        </p:nvSpPr>
        <p:spPr>
          <a:xfrm>
            <a:off x="161318" y="2529205"/>
            <a:ext cx="8982682" cy="2161165"/>
          </a:xfrm>
          <a:prstGeom prst="rect">
            <a:avLst/>
          </a:prstGeom>
        </p:spPr>
        <p:txBody>
          <a:bodyPr anchor="t"/>
          <a:lstStyle/>
          <a:p>
            <a:pPr marL="169021" indent="-169021" defTabSz="160972">
              <a:spcBef>
                <a:spcPts val="1013"/>
              </a:spcBef>
              <a:buSzPct val="100000"/>
              <a:buAutoNum type="arabicPeriod"/>
              <a:defRPr sz="2704">
                <a:solidFill>
                  <a:schemeClr val="accent5"/>
                </a:solidFill>
              </a:defRPr>
            </a:pPr>
            <a:r>
              <a:rPr sz="1400" dirty="0"/>
              <a:t>H0: The difference in mean agility scores between Left Forwards and Left Midfielders is equal to 0.</a:t>
            </a:r>
            <a:br>
              <a:rPr sz="1400" dirty="0"/>
            </a:br>
            <a:r>
              <a:rPr sz="1400" dirty="0"/>
              <a:t>HA: The difference in mean agility scores between Left Forwards and Left Midfielders is not equal to 0.</a:t>
            </a:r>
          </a:p>
          <a:p>
            <a:pPr marL="169021" indent="-169021" defTabSz="160972">
              <a:spcBef>
                <a:spcPts val="1013"/>
              </a:spcBef>
              <a:buSzPct val="100000"/>
              <a:buAutoNum type="arabicPeriod"/>
              <a:defRPr sz="2704">
                <a:solidFill>
                  <a:schemeClr val="accent5"/>
                </a:solidFill>
              </a:defRPr>
            </a:pPr>
            <a:r>
              <a:rPr sz="1600" dirty="0"/>
              <a:t>===&gt;</a:t>
            </a:r>
            <a:r>
              <a:rPr lang="en-US" sz="1600" dirty="0"/>
              <a:t> See plot to the left… CV = +/- 1.96  </a:t>
            </a:r>
            <a:r>
              <a:rPr lang="en-US" sz="1600" dirty="0" err="1"/>
              <a:t>df</a:t>
            </a:r>
            <a:r>
              <a:rPr lang="en-US" sz="1600" dirty="0"/>
              <a:t> = 1108</a:t>
            </a:r>
            <a:endParaRPr sz="1600" dirty="0"/>
          </a:p>
          <a:p>
            <a:pPr marL="169021" indent="-169021" defTabSz="160972">
              <a:spcBef>
                <a:spcPts val="1013"/>
              </a:spcBef>
              <a:buSzPct val="100000"/>
              <a:buAutoNum type="arabicPeriod"/>
              <a:defRPr sz="2704">
                <a:solidFill>
                  <a:schemeClr val="accent5"/>
                </a:solidFill>
              </a:defRPr>
            </a:pPr>
            <a:r>
              <a:rPr lang="en-US" sz="1600" dirty="0" err="1"/>
              <a:t>Tstat</a:t>
            </a:r>
            <a:r>
              <a:rPr lang="en-US" sz="1600" dirty="0"/>
              <a:t> = 1.8109</a:t>
            </a:r>
          </a:p>
          <a:p>
            <a:pPr marL="569071" lvl="1" indent="-169021" defTabSz="160972">
              <a:spcBef>
                <a:spcPts val="1013"/>
              </a:spcBef>
              <a:buSzPct val="100000"/>
              <a:buAutoNum type="arabicPeriod"/>
              <a:defRPr sz="2704">
                <a:solidFill>
                  <a:schemeClr val="accent5"/>
                </a:solidFill>
              </a:defRPr>
            </a:pPr>
            <a:r>
              <a:rPr sz="1200" dirty="0"/>
              <a:t>The Observed Difference in mean agility is 4.355 </a:t>
            </a:r>
            <a:r>
              <a:rPr sz="1600" dirty="0"/>
              <a:t>in </a:t>
            </a:r>
            <a:endParaRPr lang="en-US" sz="1600" dirty="0"/>
          </a:p>
          <a:p>
            <a:pPr marL="400050" lvl="1" indent="0" defTabSz="160972">
              <a:spcBef>
                <a:spcPts val="1013"/>
              </a:spcBef>
              <a:buSzPct val="100000"/>
              <a:buNone/>
              <a:defRPr sz="2704">
                <a:solidFill>
                  <a:schemeClr val="accent5"/>
                </a:solidFill>
              </a:defRPr>
            </a:pPr>
            <a:r>
              <a:rPr lang="en-US" sz="1600" dirty="0"/>
              <a:t>		</a:t>
            </a:r>
            <a:r>
              <a:rPr sz="1200" dirty="0"/>
              <a:t>favor of the LFs</a:t>
            </a:r>
            <a:endParaRPr lang="en-US" sz="1200" dirty="0"/>
          </a:p>
          <a:p>
            <a:pPr marL="0" indent="0" defTabSz="160972">
              <a:spcBef>
                <a:spcPts val="1013"/>
              </a:spcBef>
              <a:buSzPct val="100000"/>
              <a:buNone/>
              <a:defRPr sz="2704">
                <a:solidFill>
                  <a:schemeClr val="accent5"/>
                </a:solidFill>
              </a:defRPr>
            </a:pPr>
            <a:r>
              <a:rPr lang="en-US" sz="1600" dirty="0"/>
              <a:t>4. </a:t>
            </a:r>
            <a:r>
              <a:rPr sz="1600" dirty="0"/>
              <a:t>From a T-test: p-value = 0.07043</a:t>
            </a:r>
            <a:endParaRPr lang="en-US" sz="1600" dirty="0"/>
          </a:p>
          <a:p>
            <a:pPr marL="0" indent="0" defTabSz="160972">
              <a:spcBef>
                <a:spcPts val="1013"/>
              </a:spcBef>
              <a:buSzPct val="100000"/>
              <a:buNone/>
              <a:defRPr sz="2704">
                <a:solidFill>
                  <a:schemeClr val="accent5"/>
                </a:solidFill>
              </a:defRPr>
            </a:pPr>
            <a:r>
              <a:rPr lang="en-US" sz="1600" dirty="0"/>
              <a:t>5. </a:t>
            </a:r>
            <a:r>
              <a:rPr sz="1600" dirty="0"/>
              <a:t>Fail to Reject the null hypothesis.</a:t>
            </a:r>
          </a:p>
          <a:p>
            <a:pPr marL="0" indent="0" defTabSz="160972">
              <a:spcBef>
                <a:spcPts val="1013"/>
              </a:spcBef>
              <a:buSzPct val="100000"/>
              <a:buNone/>
              <a:defRPr sz="2704">
                <a:solidFill>
                  <a:schemeClr val="accent5"/>
                </a:solidFill>
              </a:defRPr>
            </a:pPr>
            <a:r>
              <a:rPr lang="en-US" sz="1600" dirty="0"/>
              <a:t>6. </a:t>
            </a:r>
            <a:r>
              <a:rPr sz="1600" dirty="0"/>
              <a:t>Conclusion: There is not sufficient evidence to conclude that the mean Agility of Left Forwards is greater than that of Left Midfielders (p = 0.07). </a:t>
            </a:r>
            <a:r>
              <a:rPr lang="en-US" sz="1600" dirty="0"/>
              <a:t>This is a random sample from a super population of possible FIFA players and can thus be generalized to the population of all FIFA players. </a:t>
            </a:r>
            <a:r>
              <a:rPr sz="1600" dirty="0"/>
              <a:t>No causation of any effect can be implied because the positions cannot be randomized. See discussion on the following slide about the validity of this study.</a:t>
            </a:r>
            <a:br>
              <a:rPr sz="1600" dirty="0"/>
            </a:br>
            <a:endParaRPr sz="1600" dirty="0"/>
          </a:p>
        </p:txBody>
      </p:sp>
      <p:pic>
        <p:nvPicPr>
          <p:cNvPr id="132" name="Image" descr="Image"/>
          <p:cNvPicPr>
            <a:picLocks noChangeAspect="1"/>
          </p:cNvPicPr>
          <p:nvPr/>
        </p:nvPicPr>
        <p:blipFill>
          <a:blip r:embed="rId2"/>
          <a:srcRect r="9204"/>
          <a:stretch>
            <a:fillRect/>
          </a:stretch>
        </p:blipFill>
        <p:spPr>
          <a:xfrm>
            <a:off x="3692911" y="1020828"/>
            <a:ext cx="5242087" cy="1549351"/>
          </a:xfrm>
          <a:prstGeom prst="rect">
            <a:avLst/>
          </a:prstGeom>
          <a:ln w="12700">
            <a:miter lim="400000"/>
          </a:ln>
        </p:spPr>
      </p:pic>
      <p:sp>
        <p:nvSpPr>
          <p:cNvPr id="133" name="The client would like to formally test whether there is a difference in mean agility scores for Left Forwards and Left Midfielders. These are the results of a six-step hypothesis test on this observed difference."/>
          <p:cNvSpPr txBox="1"/>
          <p:nvPr/>
        </p:nvSpPr>
        <p:spPr>
          <a:xfrm>
            <a:off x="209002" y="1166005"/>
            <a:ext cx="3370456" cy="1363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9050" tIns="19050" rIns="19050" bIns="19050">
            <a:normAutofit/>
          </a:bodyPr>
          <a:lstStyle>
            <a:lvl1pPr algn="l">
              <a:spcBef>
                <a:spcPts val="5300"/>
              </a:spcBef>
              <a:defRPr sz="3600">
                <a:solidFill>
                  <a:schemeClr val="accent5"/>
                </a:solidFill>
              </a:defRPr>
            </a:lvl1pPr>
          </a:lstStyle>
          <a:p>
            <a:r>
              <a:rPr sz="1350" dirty="0"/>
              <a:t>The client would like to formally test whether there is a difference in mean agility scores for Left Forwards and Left Midfielders. These are the results of a six-step hypothesis test on this observed difference.</a:t>
            </a:r>
          </a:p>
        </p:txBody>
      </p:sp>
      <p:pic>
        <p:nvPicPr>
          <p:cNvPr id="134" name="Image" descr="Image"/>
          <p:cNvPicPr>
            <a:picLocks noChangeAspect="1"/>
          </p:cNvPicPr>
          <p:nvPr/>
        </p:nvPicPr>
        <p:blipFill>
          <a:blip r:embed="rId3"/>
          <a:stretch>
            <a:fillRect/>
          </a:stretch>
        </p:blipFill>
        <p:spPr>
          <a:xfrm>
            <a:off x="5710785" y="3068194"/>
            <a:ext cx="3224213" cy="1876425"/>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Part 1: Are the assumptions of this test reasonably met</a:t>
            </a:r>
            <a:r>
              <a:rPr lang="en-US" sz="2400" b="1" dirty="0"/>
              <a:t>?</a:t>
            </a:r>
            <a:endParaRPr lang="en-US" sz="2400" dirty="0"/>
          </a:p>
        </p:txBody>
      </p:sp>
      <p:pic>
        <p:nvPicPr>
          <p:cNvPr id="4" name="Picture 3"/>
          <p:cNvPicPr>
            <a:picLocks noChangeAspect="1"/>
          </p:cNvPicPr>
          <p:nvPr/>
        </p:nvPicPr>
        <p:blipFill rotWithShape="1">
          <a:blip r:embed="rId2"/>
          <a:srcRect b="25593"/>
          <a:stretch/>
        </p:blipFill>
        <p:spPr>
          <a:xfrm>
            <a:off x="254842" y="1340740"/>
            <a:ext cx="1790700" cy="418149"/>
          </a:xfrm>
          <a:prstGeom prst="rect">
            <a:avLst/>
          </a:prstGeom>
        </p:spPr>
      </p:pic>
      <p:sp>
        <p:nvSpPr>
          <p:cNvPr id="5" name="Rectangle 1"/>
          <p:cNvSpPr>
            <a:spLocks noChangeArrowheads="1"/>
          </p:cNvSpPr>
          <p:nvPr/>
        </p:nvSpPr>
        <p:spPr bwMode="auto">
          <a:xfrm>
            <a:off x="0" y="1775625"/>
            <a:ext cx="8853055" cy="1384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0000FF"/>
                </a:solidFill>
                <a:effectLst/>
                <a:latin typeface="Lucida Console" panose="020B0609040504020204" pitchFamily="49" charset="0"/>
              </a:rPr>
              <a:t>FIFA2 %&gt;% </a:t>
            </a:r>
            <a:r>
              <a:rPr kumimoji="0" lang="en-US" altLang="en-US" sz="900" b="0" i="0" u="none" strike="noStrike" cap="none" normalizeH="0" baseline="0" dirty="0" err="1">
                <a:ln>
                  <a:noFill/>
                </a:ln>
                <a:solidFill>
                  <a:srgbClr val="0000FF"/>
                </a:solidFill>
                <a:effectLst/>
                <a:latin typeface="Lucida Console" panose="020B0609040504020204" pitchFamily="49" charset="0"/>
              </a:rPr>
              <a:t>ggplot</a:t>
            </a:r>
            <a:r>
              <a:rPr kumimoji="0" lang="en-US" altLang="en-US" sz="900" b="0" i="0" u="none" strike="noStrike" cap="none" normalizeH="0" baseline="0" dirty="0">
                <a:ln>
                  <a:noFill/>
                </a:ln>
                <a:solidFill>
                  <a:srgbClr val="0000FF"/>
                </a:solidFill>
                <a:effectLst/>
                <a:latin typeface="Lucida Console" panose="020B0609040504020204" pitchFamily="49" charset="0"/>
              </a:rPr>
              <a:t>(</a:t>
            </a:r>
            <a:r>
              <a:rPr kumimoji="0" lang="en-US" altLang="en-US" sz="900" b="0" i="0" u="none" strike="noStrike" cap="none" normalizeH="0" baseline="0" dirty="0" err="1">
                <a:ln>
                  <a:noFill/>
                </a:ln>
                <a:solidFill>
                  <a:srgbClr val="0000FF"/>
                </a:solidFill>
                <a:effectLst/>
                <a:latin typeface="Lucida Console" panose="020B0609040504020204" pitchFamily="49" charset="0"/>
              </a:rPr>
              <a:t>aes</a:t>
            </a:r>
            <a:r>
              <a:rPr kumimoji="0" lang="en-US" altLang="en-US" sz="900" b="0" i="0" u="none" strike="noStrike" cap="none" normalizeH="0" baseline="0" dirty="0">
                <a:ln>
                  <a:noFill/>
                </a:ln>
                <a:solidFill>
                  <a:srgbClr val="0000FF"/>
                </a:solidFill>
                <a:effectLst/>
                <a:latin typeface="Lucida Console" panose="020B0609040504020204" pitchFamily="49" charset="0"/>
              </a:rPr>
              <a:t>(x = Agility, color = Position, fill = Position)) + </a:t>
            </a:r>
            <a:r>
              <a:rPr kumimoji="0" lang="en-US" altLang="en-US" sz="900" b="0" i="0" u="none" strike="noStrike" cap="none" normalizeH="0" baseline="0" dirty="0" err="1">
                <a:ln>
                  <a:noFill/>
                </a:ln>
                <a:solidFill>
                  <a:srgbClr val="0000FF"/>
                </a:solidFill>
                <a:effectLst/>
                <a:latin typeface="Lucida Console" panose="020B0609040504020204" pitchFamily="49" charset="0"/>
              </a:rPr>
              <a:t>geom_histogram</a:t>
            </a:r>
            <a:r>
              <a:rPr kumimoji="0" lang="en-US" altLang="en-US" sz="900" b="0" i="0" u="none" strike="noStrike" cap="none" normalizeH="0" baseline="0" dirty="0">
                <a:ln>
                  <a:noFill/>
                </a:ln>
                <a:solidFill>
                  <a:srgbClr val="0000FF"/>
                </a:solidFill>
                <a:effectLst/>
                <a:latin typeface="Lucida Console" panose="020B0609040504020204" pitchFamily="49" charset="0"/>
              </a:rPr>
              <a:t>(bins = 9) + </a:t>
            </a:r>
            <a:r>
              <a:rPr kumimoji="0" lang="en-US" altLang="en-US" sz="900" b="0" i="0" u="none" strike="noStrike" cap="none" normalizeH="0" baseline="0" dirty="0" err="1">
                <a:ln>
                  <a:noFill/>
                </a:ln>
                <a:solidFill>
                  <a:srgbClr val="0000FF"/>
                </a:solidFill>
                <a:effectLst/>
                <a:latin typeface="Lucida Console" panose="020B0609040504020204" pitchFamily="49" charset="0"/>
              </a:rPr>
              <a:t>facet_wrap</a:t>
            </a:r>
            <a:r>
              <a:rPr kumimoji="0" lang="en-US" altLang="en-US" sz="900" b="0" i="0" u="none" strike="noStrike" cap="none" normalizeH="0" baseline="0" dirty="0">
                <a:ln>
                  <a:noFill/>
                </a:ln>
                <a:solidFill>
                  <a:srgbClr val="0000FF"/>
                </a:solidFill>
                <a:effectLst/>
                <a:latin typeface="Lucida Console" panose="020B0609040504020204" pitchFamily="49" charset="0"/>
              </a:rPr>
              <a:t>(~Position)</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6" name="Picture 5"/>
          <p:cNvPicPr>
            <a:picLocks noChangeAspect="1"/>
          </p:cNvPicPr>
          <p:nvPr/>
        </p:nvPicPr>
        <p:blipFill>
          <a:blip r:embed="rId3"/>
          <a:stretch>
            <a:fillRect/>
          </a:stretch>
        </p:blipFill>
        <p:spPr>
          <a:xfrm>
            <a:off x="2920540" y="1952164"/>
            <a:ext cx="2542267" cy="1832661"/>
          </a:xfrm>
          <a:prstGeom prst="rect">
            <a:avLst/>
          </a:prstGeom>
        </p:spPr>
      </p:pic>
      <p:pic>
        <p:nvPicPr>
          <p:cNvPr id="7" name="Picture 6"/>
          <p:cNvPicPr>
            <a:picLocks noChangeAspect="1"/>
          </p:cNvPicPr>
          <p:nvPr/>
        </p:nvPicPr>
        <p:blipFill>
          <a:blip r:embed="rId4"/>
          <a:stretch>
            <a:fillRect/>
          </a:stretch>
        </p:blipFill>
        <p:spPr>
          <a:xfrm>
            <a:off x="562213" y="2166656"/>
            <a:ext cx="1668004" cy="1202425"/>
          </a:xfrm>
          <a:prstGeom prst="rect">
            <a:avLst/>
          </a:prstGeom>
        </p:spPr>
      </p:pic>
      <p:cxnSp>
        <p:nvCxnSpPr>
          <p:cNvPr id="9" name="Straight Connector 8"/>
          <p:cNvCxnSpPr/>
          <p:nvPr/>
        </p:nvCxnSpPr>
        <p:spPr>
          <a:xfrm>
            <a:off x="2045542" y="2195338"/>
            <a:ext cx="2036618" cy="13656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664895" y="3276211"/>
            <a:ext cx="2398956" cy="376375"/>
          </a:xfrm>
          <a:prstGeom prst="line">
            <a:avLst/>
          </a:prstGeom>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16130" y="3772636"/>
            <a:ext cx="9002684" cy="3108543"/>
          </a:xfrm>
          <a:prstGeom prst="rect">
            <a:avLst/>
          </a:prstGeom>
          <a:noFill/>
        </p:spPr>
        <p:txBody>
          <a:bodyPr wrap="square" rtlCol="0">
            <a:spAutoFit/>
          </a:bodyPr>
          <a:lstStyle/>
          <a:p>
            <a:r>
              <a:rPr lang="en-US" sz="1400" dirty="0"/>
              <a:t>Assumptions: </a:t>
            </a:r>
          </a:p>
          <a:p>
            <a:r>
              <a:rPr lang="en-US" sz="1400" b="1" dirty="0"/>
              <a:t>Normal Distributions: </a:t>
            </a:r>
            <a:r>
              <a:rPr lang="en-US" sz="1400" dirty="0"/>
              <a:t>There is some evidence that the distribution of agility for LMs is slightly left skewed although we know the t test is robust to this for sample sizes as large as  n = 1095.  There is some evidence to suggest the agility scores for LFs are right skewed and with a sample size of only 15 we may not have a large enough sample size to ensure that the sampling distribution of the sample mean is approximating a normally distribution reasonably well.  However, the histogram does not suggest an egregious distance from a normal distribution if one exists at all and thus we will assume a sample size of 15 is large enough to make the t test robust to this assumption.  </a:t>
            </a:r>
          </a:p>
          <a:p>
            <a:r>
              <a:rPr lang="en-US" sz="1400" b="1" dirty="0"/>
              <a:t>Equal Standard Deviations:  </a:t>
            </a:r>
            <a:r>
              <a:rPr lang="en-US" sz="1400" dirty="0"/>
              <a:t>There is some evidence to suggest that the standard deviations of agility scores of LMs versus LFs are not equal which would be a significant violation given the differing sample sizes.  However, we may not be sampling enough LMs to see the lower agilities.  The density plots help us to see an estimate of the distribution which sheds little evidence of a significantly different standard deviation. We will run the Welch’s T Test to help us mitigate significant problems with the test.  </a:t>
            </a:r>
          </a:p>
          <a:p>
            <a:r>
              <a:rPr lang="en-US" sz="1400" b="1" dirty="0"/>
              <a:t>Independence:</a:t>
            </a:r>
            <a:r>
              <a:rPr lang="en-US" sz="1400" dirty="0"/>
              <a:t> We will assume that each player is independent of one another in this sample.  </a:t>
            </a:r>
          </a:p>
        </p:txBody>
      </p:sp>
      <p:pic>
        <p:nvPicPr>
          <p:cNvPr id="3" name="Picture 2">
            <a:extLst>
              <a:ext uri="{FF2B5EF4-FFF2-40B4-BE49-F238E27FC236}">
                <a16:creationId xmlns:a16="http://schemas.microsoft.com/office/drawing/2014/main" id="{E078CB48-4ED4-3AD8-7E09-8139DED2454C}"/>
              </a:ext>
            </a:extLst>
          </p:cNvPr>
          <p:cNvPicPr>
            <a:picLocks noChangeAspect="1"/>
          </p:cNvPicPr>
          <p:nvPr/>
        </p:nvPicPr>
        <p:blipFill>
          <a:blip r:embed="rId5"/>
          <a:stretch>
            <a:fillRect/>
          </a:stretch>
        </p:blipFill>
        <p:spPr>
          <a:xfrm>
            <a:off x="6246367" y="1952163"/>
            <a:ext cx="2440433" cy="1832662"/>
          </a:xfrm>
          <a:prstGeom prst="rect">
            <a:avLst/>
          </a:prstGeom>
        </p:spPr>
      </p:pic>
      <p:sp>
        <p:nvSpPr>
          <p:cNvPr id="8" name="Bent-Up Arrow 7">
            <a:extLst>
              <a:ext uri="{FF2B5EF4-FFF2-40B4-BE49-F238E27FC236}">
                <a16:creationId xmlns:a16="http://schemas.microsoft.com/office/drawing/2014/main" id="{C76B40DD-E54F-82AE-2253-2CFC2EFE2BB3}"/>
              </a:ext>
            </a:extLst>
          </p:cNvPr>
          <p:cNvSpPr/>
          <p:nvPr/>
        </p:nvSpPr>
        <p:spPr>
          <a:xfrm rot="5400000">
            <a:off x="60385" y="2117836"/>
            <a:ext cx="636604" cy="367052"/>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1">
            <a:extLst>
              <a:ext uri="{FF2B5EF4-FFF2-40B4-BE49-F238E27FC236}">
                <a16:creationId xmlns:a16="http://schemas.microsoft.com/office/drawing/2014/main" id="{8FD24AF3-069F-525C-810E-2E5F4212F10B}"/>
              </a:ext>
            </a:extLst>
          </p:cNvPr>
          <p:cNvSpPr>
            <a:spLocks noChangeArrowheads="1"/>
          </p:cNvSpPr>
          <p:nvPr/>
        </p:nvSpPr>
        <p:spPr bwMode="auto">
          <a:xfrm>
            <a:off x="0" y="3700537"/>
            <a:ext cx="8853055" cy="1384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0000FF"/>
                </a:solidFill>
                <a:effectLst/>
                <a:latin typeface="Lucida Console" panose="020B0609040504020204" pitchFamily="49" charset="0"/>
              </a:rPr>
              <a:t>FIFA2 %&gt;% </a:t>
            </a:r>
            <a:r>
              <a:rPr kumimoji="0" lang="en-US" altLang="en-US" sz="900" b="0" i="0" u="none" strike="noStrike" cap="none" normalizeH="0" baseline="0" dirty="0" err="1">
                <a:ln>
                  <a:noFill/>
                </a:ln>
                <a:solidFill>
                  <a:srgbClr val="0000FF"/>
                </a:solidFill>
                <a:effectLst/>
                <a:latin typeface="Lucida Console" panose="020B0609040504020204" pitchFamily="49" charset="0"/>
              </a:rPr>
              <a:t>ggplot</a:t>
            </a:r>
            <a:r>
              <a:rPr kumimoji="0" lang="en-US" altLang="en-US" sz="900" b="0" i="0" u="none" strike="noStrike" cap="none" normalizeH="0" baseline="0" dirty="0">
                <a:ln>
                  <a:noFill/>
                </a:ln>
                <a:solidFill>
                  <a:srgbClr val="0000FF"/>
                </a:solidFill>
                <a:effectLst/>
                <a:latin typeface="Lucida Console" panose="020B0609040504020204" pitchFamily="49" charset="0"/>
              </a:rPr>
              <a:t>(</a:t>
            </a:r>
            <a:r>
              <a:rPr kumimoji="0" lang="en-US" altLang="en-US" sz="900" b="0" i="0" u="none" strike="noStrike" cap="none" normalizeH="0" baseline="0" dirty="0" err="1">
                <a:ln>
                  <a:noFill/>
                </a:ln>
                <a:solidFill>
                  <a:srgbClr val="0000FF"/>
                </a:solidFill>
                <a:effectLst/>
                <a:latin typeface="Lucida Console" panose="020B0609040504020204" pitchFamily="49" charset="0"/>
              </a:rPr>
              <a:t>aes</a:t>
            </a:r>
            <a:r>
              <a:rPr kumimoji="0" lang="en-US" altLang="en-US" sz="900" b="0" i="0" u="none" strike="noStrike" cap="none" normalizeH="0" baseline="0" dirty="0">
                <a:ln>
                  <a:noFill/>
                </a:ln>
                <a:solidFill>
                  <a:srgbClr val="0000FF"/>
                </a:solidFill>
                <a:effectLst/>
                <a:latin typeface="Lucida Console" panose="020B0609040504020204" pitchFamily="49" charset="0"/>
              </a:rPr>
              <a:t>(x = Agility, color = Position, fill = Position)) + </a:t>
            </a:r>
            <a:r>
              <a:rPr kumimoji="0" lang="en-US" altLang="en-US" sz="900" b="0" i="0" u="none" strike="noStrike" cap="none" normalizeH="0" baseline="0" dirty="0" err="1">
                <a:ln>
                  <a:noFill/>
                </a:ln>
                <a:solidFill>
                  <a:srgbClr val="0000FF"/>
                </a:solidFill>
                <a:effectLst/>
                <a:latin typeface="Lucida Console" panose="020B0609040504020204" pitchFamily="49" charset="0"/>
              </a:rPr>
              <a:t>geom_</a:t>
            </a:r>
            <a:r>
              <a:rPr lang="en-US" altLang="en-US" sz="900" dirty="0" err="1">
                <a:solidFill>
                  <a:srgbClr val="0000FF"/>
                </a:solidFill>
                <a:latin typeface="Lucida Console" panose="020B0609040504020204" pitchFamily="49" charset="0"/>
              </a:rPr>
              <a:t>density</a:t>
            </a:r>
            <a:r>
              <a:rPr kumimoji="0" lang="en-US" altLang="en-US" sz="900" b="0" i="0" u="none" strike="noStrike" cap="none" normalizeH="0" baseline="0" dirty="0">
                <a:ln>
                  <a:noFill/>
                </a:ln>
                <a:solidFill>
                  <a:srgbClr val="0000FF"/>
                </a:solidFill>
                <a:effectLst/>
                <a:latin typeface="Lucida Console" panose="020B0609040504020204" pitchFamily="49" charset="0"/>
              </a:rPr>
              <a:t> + </a:t>
            </a:r>
            <a:r>
              <a:rPr kumimoji="0" lang="en-US" altLang="en-US" sz="900" b="0" i="0" u="none" strike="noStrike" cap="none" normalizeH="0" baseline="0" dirty="0" err="1">
                <a:ln>
                  <a:noFill/>
                </a:ln>
                <a:solidFill>
                  <a:srgbClr val="0000FF"/>
                </a:solidFill>
                <a:effectLst/>
                <a:latin typeface="Lucida Console" panose="020B0609040504020204" pitchFamily="49" charset="0"/>
              </a:rPr>
              <a:t>facet_wrap</a:t>
            </a:r>
            <a:r>
              <a:rPr kumimoji="0" lang="en-US" altLang="en-US" sz="900" b="0" i="0" u="none" strike="noStrike" cap="none" normalizeH="0" baseline="0" dirty="0">
                <a:ln>
                  <a:noFill/>
                </a:ln>
                <a:solidFill>
                  <a:srgbClr val="0000FF"/>
                </a:solidFill>
                <a:effectLst/>
                <a:latin typeface="Lucida Console" panose="020B0609040504020204" pitchFamily="49" charset="0"/>
              </a:rPr>
              <a:t>(~Position)</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12" name="Bent-Up Arrow 11">
            <a:extLst>
              <a:ext uri="{FF2B5EF4-FFF2-40B4-BE49-F238E27FC236}">
                <a16:creationId xmlns:a16="http://schemas.microsoft.com/office/drawing/2014/main" id="{C7B8AD45-0338-A3A2-B89E-C919D036E1BB}"/>
              </a:ext>
            </a:extLst>
          </p:cNvPr>
          <p:cNvSpPr/>
          <p:nvPr/>
        </p:nvSpPr>
        <p:spPr>
          <a:xfrm rot="16200000">
            <a:off x="8246785" y="3283294"/>
            <a:ext cx="636604" cy="367052"/>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3742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1"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10" presetClass="entr" presetSubtype="0" fill="hold" nodeType="with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fade">
                                      <p:cBhvr>
                                        <p:cTn id="40" dur="500"/>
                                        <p:tgtEl>
                                          <p:spTgt spid="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8">
                                            <p:txEl>
                                              <p:pRg st="0" end="0"/>
                                            </p:txEl>
                                          </p:spTgt>
                                        </p:tgtEl>
                                        <p:attrNameLst>
                                          <p:attrName>style.visibility</p:attrName>
                                        </p:attrNameLst>
                                      </p:cBhvr>
                                      <p:to>
                                        <p:strVal val="visible"/>
                                      </p:to>
                                    </p:set>
                                    <p:animEffect transition="in" filter="fade">
                                      <p:cBhvr>
                                        <p:cTn id="45" dur="500"/>
                                        <p:tgtEl>
                                          <p:spTgt spid="18">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8">
                                            <p:txEl>
                                              <p:pRg st="1" end="1"/>
                                            </p:txEl>
                                          </p:spTgt>
                                        </p:tgtEl>
                                        <p:attrNameLst>
                                          <p:attrName>style.visibility</p:attrName>
                                        </p:attrNameLst>
                                      </p:cBhvr>
                                      <p:to>
                                        <p:strVal val="visible"/>
                                      </p:to>
                                    </p:set>
                                    <p:animEffect transition="in" filter="fade">
                                      <p:cBhvr>
                                        <p:cTn id="50" dur="500"/>
                                        <p:tgtEl>
                                          <p:spTgt spid="18">
                                            <p:txEl>
                                              <p:pRg st="1" end="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8">
                                            <p:txEl>
                                              <p:pRg st="2" end="2"/>
                                            </p:txEl>
                                          </p:spTgt>
                                        </p:tgtEl>
                                        <p:attrNameLst>
                                          <p:attrName>style.visibility</p:attrName>
                                        </p:attrNameLst>
                                      </p:cBhvr>
                                      <p:to>
                                        <p:strVal val="visible"/>
                                      </p:to>
                                    </p:set>
                                    <p:animEffect transition="in" filter="fade">
                                      <p:cBhvr>
                                        <p:cTn id="55" dur="500"/>
                                        <p:tgtEl>
                                          <p:spTgt spid="18">
                                            <p:txEl>
                                              <p:pRg st="2" end="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8">
                                            <p:txEl>
                                              <p:pRg st="3" end="3"/>
                                            </p:txEl>
                                          </p:spTgt>
                                        </p:tgtEl>
                                        <p:attrNameLst>
                                          <p:attrName>style.visibility</p:attrName>
                                        </p:attrNameLst>
                                      </p:cBhvr>
                                      <p:to>
                                        <p:strVal val="visible"/>
                                      </p:to>
                                    </p:set>
                                    <p:animEffect transition="in" filter="fade">
                                      <p:cBhvr>
                                        <p:cTn id="60" dur="500"/>
                                        <p:tgtEl>
                                          <p:spTgt spid="18">
                                            <p:txEl>
                                              <p:pRg st="3" end="3"/>
                                            </p:txEl>
                                          </p:spTgt>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fade">
                                      <p:cBhvr>
                                        <p:cTn id="6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0" grpId="0" animBg="1"/>
      <p:bldP spid="10" grpId="1"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84B21-2571-B00B-6F6E-13A2679E88AC}"/>
              </a:ext>
            </a:extLst>
          </p:cNvPr>
          <p:cNvSpPr>
            <a:spLocks noGrp="1"/>
          </p:cNvSpPr>
          <p:nvPr>
            <p:ph type="title"/>
          </p:nvPr>
        </p:nvSpPr>
        <p:spPr/>
        <p:txBody>
          <a:bodyPr/>
          <a:lstStyle/>
          <a:p>
            <a:r>
              <a:rPr lang="en-US" dirty="0"/>
              <a:t>EDA</a:t>
            </a:r>
          </a:p>
        </p:txBody>
      </p:sp>
      <p:pic>
        <p:nvPicPr>
          <p:cNvPr id="4" name="Picture 3">
            <a:extLst>
              <a:ext uri="{FF2B5EF4-FFF2-40B4-BE49-F238E27FC236}">
                <a16:creationId xmlns:a16="http://schemas.microsoft.com/office/drawing/2014/main" id="{DE36828F-EBC3-8471-BC70-6386CA606314}"/>
              </a:ext>
            </a:extLst>
          </p:cNvPr>
          <p:cNvPicPr>
            <a:picLocks noChangeAspect="1"/>
          </p:cNvPicPr>
          <p:nvPr/>
        </p:nvPicPr>
        <p:blipFill>
          <a:blip r:embed="rId2"/>
          <a:stretch>
            <a:fillRect/>
          </a:stretch>
        </p:blipFill>
        <p:spPr>
          <a:xfrm>
            <a:off x="324465" y="1802891"/>
            <a:ext cx="8454429" cy="710859"/>
          </a:xfrm>
          <a:prstGeom prst="rect">
            <a:avLst/>
          </a:prstGeom>
        </p:spPr>
      </p:pic>
      <p:pic>
        <p:nvPicPr>
          <p:cNvPr id="5" name="Picture 4">
            <a:extLst>
              <a:ext uri="{FF2B5EF4-FFF2-40B4-BE49-F238E27FC236}">
                <a16:creationId xmlns:a16="http://schemas.microsoft.com/office/drawing/2014/main" id="{AEE94116-4653-3E6F-79BC-90170A1C89B3}"/>
              </a:ext>
            </a:extLst>
          </p:cNvPr>
          <p:cNvPicPr>
            <a:picLocks noChangeAspect="1"/>
          </p:cNvPicPr>
          <p:nvPr/>
        </p:nvPicPr>
        <p:blipFill>
          <a:blip r:embed="rId3"/>
          <a:stretch>
            <a:fillRect/>
          </a:stretch>
        </p:blipFill>
        <p:spPr>
          <a:xfrm>
            <a:off x="457200" y="3168550"/>
            <a:ext cx="8160761" cy="520900"/>
          </a:xfrm>
          <a:prstGeom prst="rect">
            <a:avLst/>
          </a:prstGeom>
        </p:spPr>
      </p:pic>
    </p:spTree>
    <p:extLst>
      <p:ext uri="{BB962C8B-B14F-4D97-AF65-F5344CB8AC3E}">
        <p14:creationId xmlns:p14="http://schemas.microsoft.com/office/powerpoint/2010/main" val="974319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79DCE-9E7F-0740-B7E0-D0A1415EB92B}"/>
              </a:ext>
            </a:extLst>
          </p:cNvPr>
          <p:cNvSpPr>
            <a:spLocks noGrp="1"/>
          </p:cNvSpPr>
          <p:nvPr>
            <p:ph type="title"/>
          </p:nvPr>
        </p:nvSpPr>
        <p:spPr/>
        <p:txBody>
          <a:bodyPr/>
          <a:lstStyle/>
          <a:p>
            <a:r>
              <a:rPr lang="en-US" dirty="0"/>
              <a:t>For Live Session: Unit 3</a:t>
            </a:r>
          </a:p>
        </p:txBody>
      </p:sp>
      <p:sp>
        <p:nvSpPr>
          <p:cNvPr id="3" name="Content Placeholder 2">
            <a:extLst>
              <a:ext uri="{FF2B5EF4-FFF2-40B4-BE49-F238E27FC236}">
                <a16:creationId xmlns:a16="http://schemas.microsoft.com/office/drawing/2014/main" id="{162401A0-BF56-AF48-8CED-C53370224990}"/>
              </a:ext>
            </a:extLst>
          </p:cNvPr>
          <p:cNvSpPr>
            <a:spLocks noGrp="1"/>
          </p:cNvSpPr>
          <p:nvPr>
            <p:ph idx="1"/>
          </p:nvPr>
        </p:nvSpPr>
        <p:spPr>
          <a:xfrm>
            <a:off x="228600" y="1600200"/>
            <a:ext cx="8763000" cy="4525963"/>
          </a:xfrm>
        </p:spPr>
        <p:txBody>
          <a:bodyPr/>
          <a:lstStyle/>
          <a:p>
            <a:pPr marL="0" indent="0">
              <a:buNone/>
            </a:pPr>
            <a:r>
              <a:rPr lang="en-US" sz="2000" b="1" dirty="0"/>
              <a:t>Part 2: (Estimated / expected time 3-5 hours and at least 3+ slides) </a:t>
            </a:r>
          </a:p>
          <a:p>
            <a:pPr marL="0" indent="0">
              <a:buNone/>
            </a:pPr>
            <a:r>
              <a:rPr lang="en-US" sz="2000" dirty="0"/>
              <a:t>Select/create at least 2 categorical variables and select two continuous variables and perform an EDA.  </a:t>
            </a:r>
            <a:r>
              <a:rPr lang="en-US" sz="2000" i="1" dirty="0"/>
              <a:t>Also, at least one of the categorical variables should be created from a continuous variable (using the cut() function). </a:t>
            </a:r>
            <a:r>
              <a:rPr lang="en-US" sz="2000" dirty="0"/>
              <a:t>  </a:t>
            </a:r>
          </a:p>
          <a:p>
            <a:pPr marL="0" indent="0">
              <a:buNone/>
            </a:pPr>
            <a:endParaRPr lang="en-US" sz="2000" dirty="0"/>
          </a:p>
          <a:p>
            <a:r>
              <a:rPr lang="en-US" sz="1800" dirty="0"/>
              <a:t>Use these variables to explore the data and tell a story of what you discovered similar to what was shown in the </a:t>
            </a:r>
            <a:r>
              <a:rPr lang="en-US" sz="1800" dirty="0" err="1"/>
              <a:t>asynch</a:t>
            </a:r>
            <a:r>
              <a:rPr lang="en-US" sz="1800" dirty="0"/>
              <a:t> videos.  You do not need to go so far as to use linear regression, but let your curiosity guide you along the way and feel free to use methods you are familiar with that are appropriate to answering those questions. Your evidence could be purely visual or could include additional methods, it is up to you… just do your best and have fun!</a:t>
            </a:r>
          </a:p>
          <a:p>
            <a:endParaRPr lang="en-US" sz="2400" dirty="0"/>
          </a:p>
          <a:p>
            <a:endParaRPr lang="en-US" dirty="0"/>
          </a:p>
        </p:txBody>
      </p:sp>
    </p:spTree>
    <p:extLst>
      <p:ext uri="{BB962C8B-B14F-4D97-AF65-F5344CB8AC3E}">
        <p14:creationId xmlns:p14="http://schemas.microsoft.com/office/powerpoint/2010/main" val="3357473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79DCE-9E7F-0740-B7E0-D0A1415EB92B}"/>
              </a:ext>
            </a:extLst>
          </p:cNvPr>
          <p:cNvSpPr>
            <a:spLocks noGrp="1"/>
          </p:cNvSpPr>
          <p:nvPr>
            <p:ph type="title"/>
          </p:nvPr>
        </p:nvSpPr>
        <p:spPr>
          <a:xfrm>
            <a:off x="457200" y="320043"/>
            <a:ext cx="8229600" cy="1143000"/>
          </a:xfrm>
        </p:spPr>
        <p:txBody>
          <a:bodyPr/>
          <a:lstStyle/>
          <a:p>
            <a:pPr marL="0" indent="0"/>
            <a:r>
              <a:rPr lang="en-US" sz="1600" b="1" dirty="0"/>
              <a:t>Part 2: (Estimated / expected time 3-5 hours and at least 3+ slides) </a:t>
            </a:r>
            <a:br>
              <a:rPr lang="en-US" sz="1600" b="1" dirty="0"/>
            </a:br>
            <a:r>
              <a:rPr lang="en-US" sz="1600" dirty="0"/>
              <a:t>Select/create at least 2 categorical variables and select two continuous variables and perform an EDA.  </a:t>
            </a:r>
            <a:r>
              <a:rPr lang="en-US" sz="1600" i="1" dirty="0"/>
              <a:t>Also, at least one of the categorical variables should be created from a continuous variable (using the cut() function). </a:t>
            </a:r>
            <a:r>
              <a:rPr lang="en-US" sz="1600" dirty="0"/>
              <a:t>  </a:t>
            </a:r>
            <a:br>
              <a:rPr lang="en-US" sz="1600" dirty="0"/>
            </a:br>
            <a:endParaRPr lang="en-US" sz="1600" dirty="0"/>
          </a:p>
        </p:txBody>
      </p:sp>
      <p:sp>
        <p:nvSpPr>
          <p:cNvPr id="3" name="Content Placeholder 2">
            <a:extLst>
              <a:ext uri="{FF2B5EF4-FFF2-40B4-BE49-F238E27FC236}">
                <a16:creationId xmlns:a16="http://schemas.microsoft.com/office/drawing/2014/main" id="{162401A0-BF56-AF48-8CED-C53370224990}"/>
              </a:ext>
            </a:extLst>
          </p:cNvPr>
          <p:cNvSpPr>
            <a:spLocks noGrp="1"/>
          </p:cNvSpPr>
          <p:nvPr>
            <p:ph idx="1"/>
          </p:nvPr>
        </p:nvSpPr>
        <p:spPr>
          <a:xfrm>
            <a:off x="152400" y="1556064"/>
            <a:ext cx="8915400" cy="3653444"/>
          </a:xfrm>
        </p:spPr>
        <p:txBody>
          <a:bodyPr/>
          <a:lstStyle/>
          <a:p>
            <a:pPr marL="0" indent="0">
              <a:buNone/>
            </a:pPr>
            <a:r>
              <a:rPr lang="en-US" sz="2400" dirty="0"/>
              <a:t>Variables: </a:t>
            </a:r>
          </a:p>
          <a:p>
            <a:pPr lvl="1"/>
            <a:r>
              <a:rPr lang="en-US" sz="2000" dirty="0"/>
              <a:t>Continuous: Ball Control and Age</a:t>
            </a:r>
          </a:p>
          <a:p>
            <a:pPr lvl="1"/>
            <a:r>
              <a:rPr lang="en-US" sz="2000" dirty="0"/>
              <a:t>Categorical: Position (Left Midfield and Left Back) and Height = {Short, Medium, Tall}</a:t>
            </a:r>
          </a:p>
          <a:p>
            <a:endParaRPr lang="en-US" dirty="0"/>
          </a:p>
        </p:txBody>
      </p:sp>
      <p:pic>
        <p:nvPicPr>
          <p:cNvPr id="4" name="Picture 3"/>
          <p:cNvPicPr>
            <a:picLocks noChangeAspect="1"/>
          </p:cNvPicPr>
          <p:nvPr/>
        </p:nvPicPr>
        <p:blipFill>
          <a:blip r:embed="rId2"/>
          <a:stretch>
            <a:fillRect/>
          </a:stretch>
        </p:blipFill>
        <p:spPr>
          <a:xfrm>
            <a:off x="2501238" y="4654589"/>
            <a:ext cx="3733307" cy="1327955"/>
          </a:xfrm>
          <a:prstGeom prst="rect">
            <a:avLst/>
          </a:prstGeom>
        </p:spPr>
      </p:pic>
      <p:sp>
        <p:nvSpPr>
          <p:cNvPr id="5" name="Rectangle 1"/>
          <p:cNvSpPr>
            <a:spLocks noChangeArrowheads="1"/>
          </p:cNvSpPr>
          <p:nvPr/>
        </p:nvSpPr>
        <p:spPr bwMode="auto">
          <a:xfrm>
            <a:off x="614102" y="4107177"/>
            <a:ext cx="7126951"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0000FF"/>
                </a:solidFill>
                <a:effectLst/>
                <a:latin typeface="Lucida Console" panose="020B0609040504020204" pitchFamily="49" charset="0"/>
              </a:rPr>
              <a:t>FIFA3 %&gt;% filter(Position == "LM" | Position == "LB") %&gt;% select(Age, </a:t>
            </a:r>
            <a:r>
              <a:rPr kumimoji="0" lang="en-US" altLang="en-US" sz="800" b="0" i="0" u="none" strike="noStrike" cap="none" normalizeH="0" baseline="0" dirty="0" err="1">
                <a:ln>
                  <a:noFill/>
                </a:ln>
                <a:solidFill>
                  <a:srgbClr val="0000FF"/>
                </a:solidFill>
                <a:effectLst/>
                <a:latin typeface="Lucida Console" panose="020B0609040504020204" pitchFamily="49" charset="0"/>
              </a:rPr>
              <a:t>BallControl</a:t>
            </a:r>
            <a:r>
              <a:rPr kumimoji="0" lang="en-US" altLang="en-US" sz="800" b="0" i="0" u="none" strike="noStrike" cap="none" normalizeH="0" baseline="0" dirty="0">
                <a:ln>
                  <a:noFill/>
                </a:ln>
                <a:solidFill>
                  <a:srgbClr val="0000FF"/>
                </a:solidFill>
                <a:effectLst/>
                <a:latin typeface="Lucida Console" panose="020B0609040504020204" pitchFamily="49" charset="0"/>
              </a:rPr>
              <a:t>, Position, </a:t>
            </a:r>
            <a:r>
              <a:rPr kumimoji="0" lang="en-US" altLang="en-US" sz="800" b="0" i="0" u="none" strike="noStrike" cap="none" normalizeH="0" baseline="0" dirty="0" err="1">
                <a:ln>
                  <a:noFill/>
                </a:ln>
                <a:solidFill>
                  <a:srgbClr val="0000FF"/>
                </a:solidFill>
                <a:effectLst/>
                <a:latin typeface="Lucida Console" panose="020B0609040504020204" pitchFamily="49" charset="0"/>
              </a:rPr>
              <a:t>HeightCat</a:t>
            </a:r>
            <a:r>
              <a:rPr kumimoji="0" lang="en-US" altLang="en-US" sz="800" b="0" i="0" u="none" strike="noStrike" cap="none" normalizeH="0" baseline="0" dirty="0">
                <a:ln>
                  <a:noFill/>
                </a:ln>
                <a:solidFill>
                  <a:srgbClr val="0000FF"/>
                </a:solidFill>
                <a:effectLst/>
                <a:latin typeface="Lucida Console" panose="020B0609040504020204" pitchFamily="49" charset="0"/>
              </a:rPr>
              <a:t>) %&gt;% head()</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6" name="Rectangle 2"/>
          <p:cNvSpPr>
            <a:spLocks noChangeArrowheads="1"/>
          </p:cNvSpPr>
          <p:nvPr/>
        </p:nvSpPr>
        <p:spPr bwMode="auto">
          <a:xfrm>
            <a:off x="614102" y="3314205"/>
            <a:ext cx="8158250" cy="24622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FF"/>
                </a:solidFill>
                <a:effectLst/>
                <a:latin typeface="Lucida Console" panose="020B0609040504020204" pitchFamily="49" charset="0"/>
              </a:rPr>
              <a:t>FIFA3 = FIFA3 %&gt;% separate(Height,c("Feet","Inches"),sep = "'") %&gt;% mutate(Feet = as.numeric(Feet), Inches = as.numeric(Inches), Height = 12*Feet + Inches)</a:t>
            </a:r>
            <a:endParaRPr kumimoji="0" lang="en-US" altLang="en-US" sz="1400" b="0" i="0" u="none" strike="noStrike" cap="none" normalizeH="0" baseline="0">
              <a:ln>
                <a:noFill/>
              </a:ln>
              <a:solidFill>
                <a:schemeClr val="tx1"/>
              </a:solidFill>
              <a:effectLst/>
              <a:latin typeface="Arial" panose="020B0604020202020204" pitchFamily="34" charset="0"/>
            </a:endParaRPr>
          </a:p>
        </p:txBody>
      </p:sp>
      <p:sp>
        <p:nvSpPr>
          <p:cNvPr id="8" name="Rectangle 3"/>
          <p:cNvSpPr>
            <a:spLocks noChangeArrowheads="1"/>
          </p:cNvSpPr>
          <p:nvPr/>
        </p:nvSpPr>
        <p:spPr bwMode="auto">
          <a:xfrm>
            <a:off x="614102" y="3746671"/>
            <a:ext cx="6126677" cy="1231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FF"/>
                </a:solidFill>
                <a:effectLst/>
                <a:latin typeface="Lucida Console" panose="020B0609040504020204" pitchFamily="49" charset="0"/>
              </a:rPr>
              <a:t>FIFA3$HeightCat = cut(FIFA3$Height, breaks = c(60,64,70,79), labels = c("Short","Medium", "Tall"))</a:t>
            </a:r>
            <a:endParaRPr kumimoji="0" lang="en-US" altLang="en-US" sz="14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30985976"/>
      </p:ext>
    </p:extLst>
  </p:cSld>
  <p:clrMapOvr>
    <a:masterClrMapping/>
  </p:clrMapOvr>
</p:sld>
</file>

<file path=ppt/theme/theme1.xml><?xml version="1.0" encoding="utf-8"?>
<a:theme xmlns:a="http://schemas.openxmlformats.org/drawingml/2006/main" name="2U">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U" id="{366B8B3C-2D30-EF4C-945A-9C2F0CDF465A}" vid="{BACFCB83-49E5-4846-9BF9-7818E6FE7F3D}"/>
    </a:ext>
  </a:extLst>
</a:theme>
</file>

<file path=ppt/theme/theme2.xml><?xml version="1.0" encoding="utf-8"?>
<a:theme xmlns:a="http://schemas.openxmlformats.org/drawingml/2006/main" name="1_Body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4.xml><?xml version="1.0" encoding="utf-8"?>
<a:theme xmlns:a="http://schemas.openxmlformats.org/drawingml/2006/main" name="Showroom">
  <a:themeElements>
    <a:clrScheme name="Showroom">
      <a:dk1>
        <a:srgbClr val="535353"/>
      </a:dk1>
      <a:lt1>
        <a:srgbClr val="340053"/>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2U</Template>
  <TotalTime>17601</TotalTime>
  <Words>2643</Words>
  <Application>Microsoft Macintosh PowerPoint</Application>
  <PresentationFormat>On-screen Show (4:3)</PresentationFormat>
  <Paragraphs>108</Paragraphs>
  <Slides>25</Slides>
  <Notes>0</Notes>
  <HiddenSlides>6</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25</vt:i4>
      </vt:variant>
    </vt:vector>
  </HeadingPairs>
  <TitlesOfParts>
    <vt:vector size="37" baseType="lpstr">
      <vt:lpstr>Arial</vt:lpstr>
      <vt:lpstr>Calibri</vt:lpstr>
      <vt:lpstr>Calibri Light</vt:lpstr>
      <vt:lpstr>Cambria Math</vt:lpstr>
      <vt:lpstr>Franklin Gothic Book</vt:lpstr>
      <vt:lpstr>Gill Sans Light</vt:lpstr>
      <vt:lpstr>Lucida Console</vt:lpstr>
      <vt:lpstr>Wingdings</vt:lpstr>
      <vt:lpstr>2U</vt:lpstr>
      <vt:lpstr>1_Body Slides</vt:lpstr>
      <vt:lpstr>Crop</vt:lpstr>
      <vt:lpstr>Showroom</vt:lpstr>
      <vt:lpstr>For Live Session</vt:lpstr>
      <vt:lpstr>For Live Session: Unit 3</vt:lpstr>
      <vt:lpstr>Part 1: Using the FIFA player data set, filter the data set to create a dataframe that has just the Left Midfielders (LM) and Left Forwards (LF).  Use Ggally and ggpairs() and the dataset you created above above, to plot the categorical variable Position (LM and LF), versus the continuous variables Acceleration and Agility.   </vt:lpstr>
      <vt:lpstr>Part 1: Your client would like to formally test if the mean agility rating of left midfielders is different than that of the left forwards.  Perform a 6 – step t-test to test for the difference in these means.  (You may skip step 2 (draw and shade) if you like.  If you are unfamiliar with the 6-step hypothesis test, see Stat 1 slides or the Bridge Course to review the 6-step hypothesis test.)</vt:lpstr>
      <vt:lpstr>Part 1: Pooled T-Test</vt:lpstr>
      <vt:lpstr>Part 1: Are the assumptions of this test reasonably met?</vt:lpstr>
      <vt:lpstr>EDA</vt:lpstr>
      <vt:lpstr>For Live Session: Unit 3</vt:lpstr>
      <vt:lpstr>Part 2: (Estimated / expected time 3-5 hours and at least 3+ slides)  Select/create at least 2 categorical variables and select two continuous variables and perform an EDA.  Also, at least one of the categorical variables should be created from a continuous variable (using the cut() function).    </vt:lpstr>
      <vt:lpstr>Part 2: Matrix of Plots</vt:lpstr>
      <vt:lpstr>Part 2: Initial Inference from Visual Evidence.</vt:lpstr>
      <vt:lpstr>Part 2: Looking Closer at Relationship Between Ball Control and Age</vt:lpstr>
      <vt:lpstr>Part 2: Looking Closer at Relationship Between Ball Control and Age</vt:lpstr>
      <vt:lpstr>PowerPoint Presentation</vt:lpstr>
      <vt:lpstr>Call to Action</vt:lpstr>
      <vt:lpstr>Overall vs Age</vt:lpstr>
      <vt:lpstr>Breakout! Tips! </vt:lpstr>
      <vt:lpstr>Another Look at Aggression and Penalties by Nationality</vt:lpstr>
      <vt:lpstr>The Goalkeepers have low aggression and penalties</vt:lpstr>
      <vt:lpstr>Part 2</vt:lpstr>
      <vt:lpstr>Part 2</vt:lpstr>
      <vt:lpstr>Part 2</vt:lpstr>
      <vt:lpstr>Part 2</vt:lpstr>
      <vt:lpstr>For Live Session: Unit 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Live Session</dc:title>
  <dc:creator>Microsoft Office User</dc:creator>
  <cp:lastModifiedBy>Sadler, Bivin Philip</cp:lastModifiedBy>
  <cp:revision>27</cp:revision>
  <dcterms:created xsi:type="dcterms:W3CDTF">2019-09-04T20:15:17Z</dcterms:created>
  <dcterms:modified xsi:type="dcterms:W3CDTF">2025-01-21T03:51:37Z</dcterms:modified>
</cp:coreProperties>
</file>

<file path=docProps/thumbnail.jpeg>
</file>